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2" r:id="rId4"/>
    <p:sldId id="265" r:id="rId5"/>
    <p:sldId id="264" r:id="rId6"/>
    <p:sldId id="308" r:id="rId7"/>
    <p:sldId id="309" r:id="rId8"/>
    <p:sldId id="302" r:id="rId9"/>
    <p:sldId id="269" r:id="rId10"/>
    <p:sldId id="289" r:id="rId11"/>
    <p:sldId id="299" r:id="rId12"/>
    <p:sldId id="310" r:id="rId13"/>
    <p:sldId id="303" r:id="rId14"/>
    <p:sldId id="294" r:id="rId15"/>
    <p:sldId id="271" r:id="rId16"/>
    <p:sldId id="298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>
        <p:scale>
          <a:sx n="66" d="100"/>
          <a:sy n="66" d="100"/>
        </p:scale>
        <p:origin x="48" y="10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14.png"/><Relationship Id="rId5" Type="http://schemas.openxmlformats.org/officeDocument/2006/relationships/image" Target="../media/image25.jpe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6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32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12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18.jpe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tiff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3. 29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ECB811-D32B-4219-9FC1-F204A5007CA7}"/>
              </a:ext>
            </a:extLst>
          </p:cNvPr>
          <p:cNvGrpSpPr/>
          <p:nvPr/>
        </p:nvGrpSpPr>
        <p:grpSpPr>
          <a:xfrm>
            <a:off x="2683796" y="5209357"/>
            <a:ext cx="3328618" cy="552287"/>
            <a:chOff x="3492402" y="5141545"/>
            <a:chExt cx="3328618" cy="55228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C2ED57-8F4C-44A1-A8E9-436A5435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8" y="5141545"/>
              <a:ext cx="304072" cy="5522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3382B4-4D1B-4C07-A0EF-078A0080AED6}"/>
                </a:ext>
              </a:extLst>
            </p:cNvPr>
            <p:cNvSpPr txBox="1"/>
            <p:nvPr/>
          </p:nvSpPr>
          <p:spPr>
            <a:xfrm>
              <a:off x="3492402" y="515822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6. UI/UX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648060-A24A-4C46-A78F-780EBB025B16}"/>
              </a:ext>
            </a:extLst>
          </p:cNvPr>
          <p:cNvGrpSpPr/>
          <p:nvPr/>
        </p:nvGrpSpPr>
        <p:grpSpPr>
          <a:xfrm>
            <a:off x="2683796" y="2106533"/>
            <a:ext cx="4124639" cy="1012184"/>
            <a:chOff x="3492402" y="2038721"/>
            <a:chExt cx="4124639" cy="10121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87ED6-B590-49B9-AB35-983B779B3C6B}"/>
                </a:ext>
              </a:extLst>
            </p:cNvPr>
            <p:cNvSpPr txBox="1"/>
            <p:nvPr/>
          </p:nvSpPr>
          <p:spPr>
            <a:xfrm>
              <a:off x="3492402" y="236014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개발언어</a:t>
              </a:r>
              <a:endParaRPr lang="ko-KR" altLang="en-US" dirty="0"/>
            </a:p>
          </p:txBody>
        </p:sp>
        <p:pic>
          <p:nvPicPr>
            <p:cNvPr id="6150" name="Picture 6" descr="ì½íë¦° ìë°ì ëí ì´ë¯¸ì§ ê²ìê²°ê³¼">
              <a:extLst>
                <a:ext uri="{FF2B5EF4-FFF2-40B4-BE49-F238E27FC236}">
                  <a16:creationId xmlns:a16="http://schemas.microsoft.com/office/drawing/2014/main" id="{9C5FAEE3-5269-4C6A-88DB-460B96163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038721"/>
              <a:ext cx="1521041" cy="101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32DB08-B5AE-4FFF-ABCE-172D1F33CA1C}"/>
              </a:ext>
            </a:extLst>
          </p:cNvPr>
          <p:cNvSpPr txBox="1"/>
          <p:nvPr/>
        </p:nvSpPr>
        <p:spPr>
          <a:xfrm>
            <a:off x="6829313" y="1386254"/>
            <a:ext cx="4179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안드로이드 공식 언어 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함수형 언어와 객체지향 언어의 혼합인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Kotlin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기존에 사용되던 객체지향언어인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JAVA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같은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JVM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이용하므로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100%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호환이 가능하다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E562CD-DC4E-4B89-9F62-FF8F5F8F4613}"/>
              </a:ext>
            </a:extLst>
          </p:cNvPr>
          <p:cNvGrpSpPr/>
          <p:nvPr/>
        </p:nvGrpSpPr>
        <p:grpSpPr>
          <a:xfrm>
            <a:off x="2683796" y="5761644"/>
            <a:ext cx="7524133" cy="872259"/>
            <a:chOff x="2683796" y="5761644"/>
            <a:chExt cx="7524133" cy="8722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A7E160-B203-4760-933E-224C4036E83F}"/>
                </a:ext>
              </a:extLst>
            </p:cNvPr>
            <p:cNvSpPr txBox="1"/>
            <p:nvPr/>
          </p:nvSpPr>
          <p:spPr>
            <a:xfrm>
              <a:off x="2683796" y="5919966"/>
              <a:ext cx="286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Design Pattern</a:t>
              </a:r>
              <a:endParaRPr lang="ko-KR" altLang="en-US" dirty="0"/>
            </a:p>
          </p:txBody>
        </p:sp>
        <p:pic>
          <p:nvPicPr>
            <p:cNvPr id="6156" name="Picture 12" descr="mvp patternì ëí ì´ë¯¸ì§ ê²ìê²°ê³¼">
              <a:extLst>
                <a:ext uri="{FF2B5EF4-FFF2-40B4-BE49-F238E27FC236}">
                  <a16:creationId xmlns:a16="http://schemas.microsoft.com/office/drawing/2014/main" id="{07DA827B-2171-477A-80D1-573CB9A97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075" y="5761644"/>
              <a:ext cx="4681854" cy="8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1C525E-BF5B-4434-B1CD-78D4A9BCA34C}"/>
              </a:ext>
            </a:extLst>
          </p:cNvPr>
          <p:cNvGrpSpPr/>
          <p:nvPr/>
        </p:nvGrpSpPr>
        <p:grpSpPr>
          <a:xfrm>
            <a:off x="2683796" y="1580781"/>
            <a:ext cx="3505375" cy="675025"/>
            <a:chOff x="3492402" y="1512969"/>
            <a:chExt cx="3505375" cy="6750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827293-BA54-41FE-A110-A130B9501510}"/>
                </a:ext>
              </a:extLst>
            </p:cNvPr>
            <p:cNvSpPr txBox="1"/>
            <p:nvPr/>
          </p:nvSpPr>
          <p:spPr>
            <a:xfrm>
              <a:off x="3492402" y="1660628"/>
              <a:ext cx="2619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안드로이드 스튜디오</a:t>
              </a:r>
              <a:endParaRPr lang="ko-KR" altLang="en-US" dirty="0"/>
            </a:p>
          </p:txBody>
        </p:sp>
        <p:pic>
          <p:nvPicPr>
            <p:cNvPr id="6146" name="Picture 2" descr="ìëë¡ì´ë ì¤íëì¤ì ëí ì´ë¯¸ì§ ê²ìê²°ê³¼">
              <a:extLst>
                <a:ext uri="{FF2B5EF4-FFF2-40B4-BE49-F238E27FC236}">
                  <a16:creationId xmlns:a16="http://schemas.microsoft.com/office/drawing/2014/main" id="{F78ED674-4681-4689-9264-B98801986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52" y="1512969"/>
              <a:ext cx="675025" cy="67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E8CF60-0203-443A-9C6B-E392D341B034}"/>
              </a:ext>
            </a:extLst>
          </p:cNvPr>
          <p:cNvSpPr txBox="1"/>
          <p:nvPr/>
        </p:nvSpPr>
        <p:spPr>
          <a:xfrm>
            <a:off x="7092362" y="1449449"/>
            <a:ext cx="4141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소켓통신을 위한 멀티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스레딩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메인 스레드에서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Background Task</a:t>
            </a: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불가능한 안드로이드 특성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-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비동기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socket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스레드 통신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- timeout, interrupt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등 예외처리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핸들러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콜백의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문제점을 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해결하기위한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ReactiveExtension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(RX)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통한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콜백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Observable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통해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Presenter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에서 구독한다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D0026B-3BF4-43C1-99BE-E4F826F93905}"/>
              </a:ext>
            </a:extLst>
          </p:cNvPr>
          <p:cNvGrpSpPr/>
          <p:nvPr/>
        </p:nvGrpSpPr>
        <p:grpSpPr>
          <a:xfrm>
            <a:off x="2683796" y="2963855"/>
            <a:ext cx="3526930" cy="696580"/>
            <a:chOff x="3492402" y="2896043"/>
            <a:chExt cx="3526930" cy="696580"/>
          </a:xfrm>
        </p:grpSpPr>
        <p:pic>
          <p:nvPicPr>
            <p:cNvPr id="6152" name="Picture 8" descr="rxì ëí ì´ë¯¸ì§ ê²ìê²°ê³¼">
              <a:extLst>
                <a:ext uri="{FF2B5EF4-FFF2-40B4-BE49-F238E27FC236}">
                  <a16:creationId xmlns:a16="http://schemas.microsoft.com/office/drawing/2014/main" id="{458589CD-5CA8-4002-9EAF-3A6DA2E4C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52" y="2896043"/>
              <a:ext cx="696580" cy="696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63A2E-0354-46EA-AB54-F33053D80767}"/>
                </a:ext>
              </a:extLst>
            </p:cNvPr>
            <p:cNvSpPr txBox="1"/>
            <p:nvPr/>
          </p:nvSpPr>
          <p:spPr>
            <a:xfrm>
              <a:off x="3492402" y="3059667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비동기 처리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C7FDD3-1138-4C46-B053-EE4E1053CBB1}"/>
              </a:ext>
            </a:extLst>
          </p:cNvPr>
          <p:cNvGrpSpPr/>
          <p:nvPr/>
        </p:nvGrpSpPr>
        <p:grpSpPr>
          <a:xfrm>
            <a:off x="6725659" y="1338752"/>
            <a:ext cx="4572000" cy="5077036"/>
            <a:chOff x="-970809" y="-59794"/>
            <a:chExt cx="4572000" cy="507703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6DC673-780B-48EA-86B7-4BD1A368E32B}"/>
                </a:ext>
              </a:extLst>
            </p:cNvPr>
            <p:cNvSpPr txBox="1"/>
            <p:nvPr/>
          </p:nvSpPr>
          <p:spPr>
            <a:xfrm>
              <a:off x="-755339" y="-59794"/>
              <a:ext cx="414106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앱 생명주기를 통한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QR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코드 제어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onResume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()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에서 생성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onPause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()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에서 제거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-&gt;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단 하나의 인증만 만들 수 있다</a:t>
              </a:r>
              <a:r>
                <a:rPr lang="en-US" altLang="ko-KR" sz="2000" dirty="0"/>
                <a:t>.</a:t>
              </a:r>
            </a:p>
          </p:txBody>
        </p:sp>
        <p:pic>
          <p:nvPicPr>
            <p:cNvPr id="6158" name="Picture 14" descr="ì¡í°ë¹í° ìëªì£¼ê¸°ì ëí ì´ë¯¸ì§ ê²ìê²°ê³¼">
              <a:extLst>
                <a:ext uri="{FF2B5EF4-FFF2-40B4-BE49-F238E27FC236}">
                  <a16:creationId xmlns:a16="http://schemas.microsoft.com/office/drawing/2014/main" id="{F3BE1585-D47E-4150-97AF-E3642B26C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70809" y="1588242"/>
              <a:ext cx="4572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EBDAD0-7A32-4374-8B9A-F1BB62D308C9}"/>
              </a:ext>
            </a:extLst>
          </p:cNvPr>
          <p:cNvSpPr txBox="1"/>
          <p:nvPr/>
        </p:nvSpPr>
        <p:spPr>
          <a:xfrm>
            <a:off x="7169124" y="1385827"/>
            <a:ext cx="34996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Udream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통해 학생 인증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우회 인증이므로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학생 有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/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無만 판단이 가능하다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HTTP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통신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(Retrofit2.0)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이용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응답만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받아옴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사용자 정보를 주고 받을 때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RSA + AES/BASE64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통해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이중으로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복호화한다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465C0D-3ACB-4895-BB3D-B6B9CC8F079D}"/>
              </a:ext>
            </a:extLst>
          </p:cNvPr>
          <p:cNvSpPr txBox="1"/>
          <p:nvPr/>
        </p:nvSpPr>
        <p:spPr>
          <a:xfrm>
            <a:off x="6897998" y="1620726"/>
            <a:ext cx="504715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MVP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패턴을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Singleton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이용하여 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App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정보 관리</a:t>
            </a:r>
            <a:endParaRPr lang="en-US" altLang="ko-KR" sz="2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ViewHolder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이용한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view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접근속도 향상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Strategy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이용하여 사용자 이용 기능 모듈화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Observer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이용한 서버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콜백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구독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매커니즘</a:t>
            </a:r>
            <a:endParaRPr lang="en-US" altLang="ko-KR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061AA82-0C62-4460-9150-4C94C145254E}"/>
              </a:ext>
            </a:extLst>
          </p:cNvPr>
          <p:cNvGrpSpPr/>
          <p:nvPr/>
        </p:nvGrpSpPr>
        <p:grpSpPr>
          <a:xfrm>
            <a:off x="6883957" y="1449449"/>
            <a:ext cx="4141061" cy="3817936"/>
            <a:chOff x="9983340" y="-1413417"/>
            <a:chExt cx="4141061" cy="38179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D07EDE-2A6F-4097-ADC1-914A5AC71F4F}"/>
                </a:ext>
              </a:extLst>
            </p:cNvPr>
            <p:cNvSpPr txBox="1"/>
            <p:nvPr/>
          </p:nvSpPr>
          <p:spPr>
            <a:xfrm>
              <a:off x="9983340" y="-1413417"/>
              <a:ext cx="414106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구글에서 안드로이드 개발을 위해</a:t>
              </a:r>
              <a:endParaRPr lang="en-US" altLang="ko-KR" sz="2000" dirty="0"/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만들어진 공식 통합 개발 환경인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안드로이드 스튜디오를 사용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최소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API : 21 (Lollipop)</a:t>
              </a:r>
              <a:endPara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pic>
          <p:nvPicPr>
            <p:cNvPr id="6160" name="Picture 16" descr="ë¡¤ë¦¬íì ëí ì´ë¯¸ì§ ê²ìê²°ê³¼">
              <a:extLst>
                <a:ext uri="{FF2B5EF4-FFF2-40B4-BE49-F238E27FC236}">
                  <a16:creationId xmlns:a16="http://schemas.microsoft.com/office/drawing/2014/main" id="{F1E00AE3-D8A5-4CA2-B60E-0348862FA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159" y="99469"/>
              <a:ext cx="1990725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5743A-C8E1-42D5-9528-64663AD36DEE}"/>
              </a:ext>
            </a:extLst>
          </p:cNvPr>
          <p:cNvSpPr txBox="1"/>
          <p:nvPr/>
        </p:nvSpPr>
        <p:spPr>
          <a:xfrm>
            <a:off x="14005" y="2419699"/>
            <a:ext cx="276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(Android)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방법 및 체계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88AD03-0A7E-4894-B1D7-5FEE5D63BFFD}"/>
              </a:ext>
            </a:extLst>
          </p:cNvPr>
          <p:cNvGrpSpPr/>
          <p:nvPr/>
        </p:nvGrpSpPr>
        <p:grpSpPr>
          <a:xfrm>
            <a:off x="6990702" y="1158386"/>
            <a:ext cx="4148893" cy="5337224"/>
            <a:chOff x="-267213" y="-792965"/>
            <a:chExt cx="4148893" cy="53372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90B14E-5AFA-46FE-9B4F-A3FF582FB247}"/>
                </a:ext>
              </a:extLst>
            </p:cNvPr>
            <p:cNvSpPr txBox="1"/>
            <p:nvPr/>
          </p:nvSpPr>
          <p:spPr>
            <a:xfrm>
              <a:off x="-267213" y="-792965"/>
              <a:ext cx="414889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모바일 이용증과 유사한 디자인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- </a:t>
              </a: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LinearLayout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사용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- </a:t>
              </a: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ZxingLibray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를 이용한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QR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코드 생성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관리자 기능 추가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서버에서 받아온 사용자 데이터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64AC8FB-1CC8-443A-B8F1-43A48C1A341D}"/>
                </a:ext>
              </a:extLst>
            </p:cNvPr>
            <p:cNvGrpSpPr/>
            <p:nvPr/>
          </p:nvGrpSpPr>
          <p:grpSpPr>
            <a:xfrm>
              <a:off x="408520" y="770677"/>
              <a:ext cx="2101360" cy="3773582"/>
              <a:chOff x="126939" y="-961008"/>
              <a:chExt cx="2101360" cy="377358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E52815A-504D-46B4-B365-3FAC4B3AB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3103" b="7108"/>
              <a:stretch/>
            </p:blipFill>
            <p:spPr>
              <a:xfrm>
                <a:off x="126939" y="-961008"/>
                <a:ext cx="2101360" cy="3773582"/>
              </a:xfrm>
              <a:prstGeom prst="rect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2C26F71-7746-4C22-9731-45C01C3C390B}"/>
                  </a:ext>
                </a:extLst>
              </p:cNvPr>
              <p:cNvSpPr/>
              <p:nvPr/>
            </p:nvSpPr>
            <p:spPr>
              <a:xfrm>
                <a:off x="441399" y="987302"/>
                <a:ext cx="393505" cy="3780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^^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02421C-84E3-49F6-A1B0-E2CDEFECA7E8}"/>
              </a:ext>
            </a:extLst>
          </p:cNvPr>
          <p:cNvGrpSpPr/>
          <p:nvPr/>
        </p:nvGrpSpPr>
        <p:grpSpPr>
          <a:xfrm>
            <a:off x="2684055" y="3707320"/>
            <a:ext cx="3497056" cy="625748"/>
            <a:chOff x="2684055" y="3707320"/>
            <a:chExt cx="3497056" cy="6257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189E1C-2283-4D7B-986E-2B2CBFC4A0A4}"/>
                </a:ext>
              </a:extLst>
            </p:cNvPr>
            <p:cNvSpPr txBox="1"/>
            <p:nvPr/>
          </p:nvSpPr>
          <p:spPr>
            <a:xfrm>
              <a:off x="2684055" y="3826998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QR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코드 유일성</a:t>
              </a:r>
              <a:endParaRPr lang="ko-KR" altLang="en-US" dirty="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DD7C01F-3FAE-4954-978E-BE751EA8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363" y="3707320"/>
              <a:ext cx="625748" cy="62574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0BDB6-0077-4211-A225-F1BE97AE005F}"/>
              </a:ext>
            </a:extLst>
          </p:cNvPr>
          <p:cNvGrpSpPr/>
          <p:nvPr/>
        </p:nvGrpSpPr>
        <p:grpSpPr>
          <a:xfrm>
            <a:off x="2684055" y="4405941"/>
            <a:ext cx="3526671" cy="594983"/>
            <a:chOff x="2684055" y="4405941"/>
            <a:chExt cx="3526671" cy="594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1AC3F0-1074-4061-961E-552B80DA9A10}"/>
                </a:ext>
              </a:extLst>
            </p:cNvPr>
            <p:cNvSpPr txBox="1"/>
            <p:nvPr/>
          </p:nvSpPr>
          <p:spPr>
            <a:xfrm>
              <a:off x="2684055" y="4532108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복호화</a:t>
              </a:r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A70955D-C24A-42EA-816C-451639B0B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146" y="4405941"/>
              <a:ext cx="696580" cy="594983"/>
            </a:xfrm>
            <a:prstGeom prst="rect">
              <a:avLst/>
            </a:prstGeom>
            <a:noFill/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E7EADEC-AC12-4D83-8BFF-E3C8912AABA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4"/>
          <a:stretch/>
        </p:blipFill>
        <p:spPr>
          <a:xfrm>
            <a:off x="6990702" y="4275751"/>
            <a:ext cx="3640260" cy="9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5" grpId="0"/>
      <p:bldP spid="35" grpId="1"/>
      <p:bldP spid="31" grpId="0"/>
      <p:bldP spid="31" grpId="1"/>
      <p:bldP spid="46" grpId="0"/>
      <p:bldP spid="46" grpId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ECB811-D32B-4219-9FC1-F204A5007CA7}"/>
              </a:ext>
            </a:extLst>
          </p:cNvPr>
          <p:cNvGrpSpPr/>
          <p:nvPr/>
        </p:nvGrpSpPr>
        <p:grpSpPr>
          <a:xfrm>
            <a:off x="2683796" y="5209357"/>
            <a:ext cx="3328618" cy="552287"/>
            <a:chOff x="3492402" y="5141545"/>
            <a:chExt cx="3328618" cy="55228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C2ED57-8F4C-44A1-A8E9-436A5435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948" y="5141545"/>
              <a:ext cx="304072" cy="5522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3382B4-4D1B-4C07-A0EF-078A0080AED6}"/>
                </a:ext>
              </a:extLst>
            </p:cNvPr>
            <p:cNvSpPr txBox="1"/>
            <p:nvPr/>
          </p:nvSpPr>
          <p:spPr>
            <a:xfrm>
              <a:off x="3492402" y="515822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6. UI/UX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648060-A24A-4C46-A78F-780EBB025B16}"/>
              </a:ext>
            </a:extLst>
          </p:cNvPr>
          <p:cNvGrpSpPr/>
          <p:nvPr/>
        </p:nvGrpSpPr>
        <p:grpSpPr>
          <a:xfrm>
            <a:off x="2683796" y="2374962"/>
            <a:ext cx="4124639" cy="475325"/>
            <a:chOff x="3492402" y="2307150"/>
            <a:chExt cx="4124639" cy="475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87ED6-B590-49B9-AB35-983B779B3C6B}"/>
                </a:ext>
              </a:extLst>
            </p:cNvPr>
            <p:cNvSpPr txBox="1"/>
            <p:nvPr/>
          </p:nvSpPr>
          <p:spPr>
            <a:xfrm>
              <a:off x="3492402" y="236014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개발언어</a:t>
              </a:r>
              <a:endParaRPr lang="ko-KR" altLang="en-US" dirty="0"/>
            </a:p>
          </p:txBody>
        </p:sp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9C5FAEE3-5269-4C6A-88DB-460B96163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0" y="2307150"/>
              <a:ext cx="1521041" cy="47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32DB08-B5AE-4FFF-ABCE-172D1F33CA1C}"/>
              </a:ext>
            </a:extLst>
          </p:cNvPr>
          <p:cNvSpPr txBox="1"/>
          <p:nvPr/>
        </p:nvSpPr>
        <p:spPr>
          <a:xfrm>
            <a:off x="7252432" y="1312304"/>
            <a:ext cx="4179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Apple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이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iOS, Mac, Apple TV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그리고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Apple Watch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앱 개발용으로 만든 강력하고 직관적인 프로그래밍 언어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객체 지향형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함수형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프로토콜 지향 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프로그래밍을 모두 다룰 수 있는 언어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7E160-B203-4760-933E-224C4036E83F}"/>
              </a:ext>
            </a:extLst>
          </p:cNvPr>
          <p:cNvSpPr txBox="1"/>
          <p:nvPr/>
        </p:nvSpPr>
        <p:spPr>
          <a:xfrm>
            <a:off x="2683796" y="5919966"/>
            <a:ext cx="28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7.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 Pattern</a:t>
            </a:r>
            <a:endParaRPr lang="ko-KR" altLang="en-US" dirty="0"/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07DA827B-2171-477A-80D1-573CB9A97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301" y="3293676"/>
            <a:ext cx="4901142" cy="317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81C525E-BF5B-4434-B1CD-78D4A9BCA34C}"/>
              </a:ext>
            </a:extLst>
          </p:cNvPr>
          <p:cNvGrpSpPr/>
          <p:nvPr/>
        </p:nvGrpSpPr>
        <p:grpSpPr>
          <a:xfrm>
            <a:off x="2683796" y="1580781"/>
            <a:ext cx="3505375" cy="675025"/>
            <a:chOff x="3492402" y="1512969"/>
            <a:chExt cx="3505375" cy="6750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827293-BA54-41FE-A110-A130B9501510}"/>
                </a:ext>
              </a:extLst>
            </p:cNvPr>
            <p:cNvSpPr txBox="1"/>
            <p:nvPr/>
          </p:nvSpPr>
          <p:spPr>
            <a:xfrm>
              <a:off x="3492402" y="1660628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Xcode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F78ED674-4681-4689-9264-B98801986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22752" y="1512969"/>
              <a:ext cx="675025" cy="67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E8CF60-0203-443A-9C6B-E392D341B034}"/>
              </a:ext>
            </a:extLst>
          </p:cNvPr>
          <p:cNvSpPr txBox="1"/>
          <p:nvPr/>
        </p:nvSpPr>
        <p:spPr>
          <a:xfrm>
            <a:off x="7219999" y="1338963"/>
            <a:ext cx="4947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소켓통신을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위한 클래스 및 프로토콜 정의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Stream Class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이용하여 소켓 통신 구현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Delegate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등록을 통해 예외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에러 이벤트 처리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63A2E-0354-46EA-AB54-F33053D80767}"/>
              </a:ext>
            </a:extLst>
          </p:cNvPr>
          <p:cNvSpPr txBox="1"/>
          <p:nvPr/>
        </p:nvSpPr>
        <p:spPr>
          <a:xfrm>
            <a:off x="2683796" y="312747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 처리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89E1C-2283-4D7B-986E-2B2CBFC4A0A4}"/>
              </a:ext>
            </a:extLst>
          </p:cNvPr>
          <p:cNvSpPr txBox="1"/>
          <p:nvPr/>
        </p:nvSpPr>
        <p:spPr>
          <a:xfrm>
            <a:off x="2684055" y="382699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유일성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C7FDD3-1138-4C46-B053-EE4E1053CBB1}"/>
              </a:ext>
            </a:extLst>
          </p:cNvPr>
          <p:cNvGrpSpPr/>
          <p:nvPr/>
        </p:nvGrpSpPr>
        <p:grpSpPr>
          <a:xfrm>
            <a:off x="7406102" y="1382539"/>
            <a:ext cx="4141061" cy="4922303"/>
            <a:chOff x="-2609770" y="-305528"/>
            <a:chExt cx="4141061" cy="492230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6DC673-780B-48EA-86B7-4BD1A368E32B}"/>
                </a:ext>
              </a:extLst>
            </p:cNvPr>
            <p:cNvSpPr txBox="1"/>
            <p:nvPr/>
          </p:nvSpPr>
          <p:spPr>
            <a:xfrm>
              <a:off x="-2609770" y="-305528"/>
              <a:ext cx="414106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앱 생명주기를 통한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QR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코드 제어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viewDidLoad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()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에서 생성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viewWillDisappear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()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에서 제거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-&gt;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단 하나의 인증만 만들 수 있다</a:t>
              </a:r>
              <a:r>
                <a:rPr lang="en-US" altLang="ko-KR" sz="2000" dirty="0"/>
                <a:t>.</a:t>
              </a:r>
            </a:p>
          </p:txBody>
        </p:sp>
        <p:pic>
          <p:nvPicPr>
            <p:cNvPr id="6158" name="Picture 14">
              <a:extLst>
                <a:ext uri="{FF2B5EF4-FFF2-40B4-BE49-F238E27FC236}">
                  <a16:creationId xmlns:a16="http://schemas.microsoft.com/office/drawing/2014/main" id="{F3BE1585-D47E-4150-97AF-E3642B26C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982522" y="1187775"/>
              <a:ext cx="2768366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EBDAD0-7A32-4374-8B9A-F1BB62D308C9}"/>
              </a:ext>
            </a:extLst>
          </p:cNvPr>
          <p:cNvSpPr txBox="1"/>
          <p:nvPr/>
        </p:nvSpPr>
        <p:spPr>
          <a:xfrm>
            <a:off x="7179394" y="1312906"/>
            <a:ext cx="34996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Udream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통해 학생 인증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우회 인증이므로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학생 有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/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無만 판단이 가능하다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HTTP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통신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(Retrofit2.0)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이용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응답만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받아옴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사용자 정보를 주고 받을 때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RSA + AES/BASE64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통해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이중으로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복호화한다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88AD03-0A7E-4894-B1D7-5FEE5D63BFFD}"/>
              </a:ext>
            </a:extLst>
          </p:cNvPr>
          <p:cNvGrpSpPr/>
          <p:nvPr/>
        </p:nvGrpSpPr>
        <p:grpSpPr>
          <a:xfrm>
            <a:off x="7221713" y="1382539"/>
            <a:ext cx="6478619" cy="5266843"/>
            <a:chOff x="-5362134" y="1337284"/>
            <a:chExt cx="6478619" cy="52668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90B14E-5AFA-46FE-9B4F-A3FF582FB247}"/>
                </a:ext>
              </a:extLst>
            </p:cNvPr>
            <p:cNvSpPr txBox="1"/>
            <p:nvPr/>
          </p:nvSpPr>
          <p:spPr>
            <a:xfrm>
              <a:off x="-5362134" y="1337284"/>
              <a:ext cx="36904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모바일 이용증과 유사한 디자인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- </a:t>
              </a: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viewController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에서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제어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관리자 기능 추가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-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서버에서 받아온 사용자 데이터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64AC8FB-1CC8-443A-B8F1-43A48C1A341D}"/>
                </a:ext>
              </a:extLst>
            </p:cNvPr>
            <p:cNvGrpSpPr/>
            <p:nvPr/>
          </p:nvGrpSpPr>
          <p:grpSpPr>
            <a:xfrm>
              <a:off x="-4416539" y="2718987"/>
              <a:ext cx="5533024" cy="3885140"/>
              <a:chOff x="-4698120" y="987302"/>
              <a:chExt cx="5533024" cy="388514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E52815A-504D-46B4-B365-3FAC4B3AB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103" b="7108"/>
              <a:stretch/>
            </p:blipFill>
            <p:spPr>
              <a:xfrm>
                <a:off x="-4698120" y="1098860"/>
                <a:ext cx="2101360" cy="3773582"/>
              </a:xfrm>
              <a:prstGeom prst="rect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2C26F71-7746-4C22-9731-45C01C3C390B}"/>
                  </a:ext>
                </a:extLst>
              </p:cNvPr>
              <p:cNvSpPr/>
              <p:nvPr/>
            </p:nvSpPr>
            <p:spPr>
              <a:xfrm>
                <a:off x="441399" y="987302"/>
                <a:ext cx="393505" cy="3780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^^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465C0D-3ACB-4895-BB3D-B6B9CC8F079D}"/>
              </a:ext>
            </a:extLst>
          </p:cNvPr>
          <p:cNvSpPr txBox="1"/>
          <p:nvPr/>
        </p:nvSpPr>
        <p:spPr>
          <a:xfrm>
            <a:off x="7399549" y="1412370"/>
            <a:ext cx="441864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MVC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패턴을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Singleton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이용하여 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App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정보 관리</a:t>
            </a:r>
            <a:endParaRPr lang="en-US" altLang="ko-KR" sz="2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모듈화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061AA82-0C62-4460-9150-4C94C145254E}"/>
              </a:ext>
            </a:extLst>
          </p:cNvPr>
          <p:cNvGrpSpPr/>
          <p:nvPr/>
        </p:nvGrpSpPr>
        <p:grpSpPr>
          <a:xfrm>
            <a:off x="7499198" y="1382539"/>
            <a:ext cx="4141061" cy="3286449"/>
            <a:chOff x="9983340" y="-1413417"/>
            <a:chExt cx="4141061" cy="32864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D07EDE-2A6F-4097-ADC1-914A5AC71F4F}"/>
                </a:ext>
              </a:extLst>
            </p:cNvPr>
            <p:cNvSpPr txBox="1"/>
            <p:nvPr/>
          </p:nvSpPr>
          <p:spPr>
            <a:xfrm>
              <a:off x="9983340" y="-1413417"/>
              <a:ext cx="41410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애플의 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macOS, iOS, </a:t>
              </a:r>
              <a:r>
                <a:rPr lang="en-US" altLang="ko-KR" sz="2000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watchOS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및 </a:t>
              </a:r>
              <a:r>
                <a:rPr lang="en-US" altLang="ko-KR" sz="2000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tvOS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ko-KR" altLang="en-US" sz="2000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개발전용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IDE</a:t>
              </a:r>
            </a:p>
            <a:p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Xcode10 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사용</a:t>
              </a:r>
              <a:endParaRPr lang="ko-KR" altLang="en-US" sz="2000" dirty="0"/>
            </a:p>
          </p:txBody>
        </p:sp>
        <p:pic>
          <p:nvPicPr>
            <p:cNvPr id="6160" name="Picture 16">
              <a:extLst>
                <a:ext uri="{FF2B5EF4-FFF2-40B4-BE49-F238E27FC236}">
                  <a16:creationId xmlns:a16="http://schemas.microsoft.com/office/drawing/2014/main" id="{F1E00AE3-D8A5-4CA2-B60E-0348862FA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30159" y="630956"/>
              <a:ext cx="1990725" cy="124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5743A-C8E1-42D5-9528-64663AD36DEE}"/>
              </a:ext>
            </a:extLst>
          </p:cNvPr>
          <p:cNvSpPr txBox="1"/>
          <p:nvPr/>
        </p:nvSpPr>
        <p:spPr>
          <a:xfrm>
            <a:off x="14005" y="2419699"/>
            <a:ext cx="276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(iOS)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방법 및 체계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D016DA6-70B6-4738-8322-662EA74BF6F4}"/>
              </a:ext>
            </a:extLst>
          </p:cNvPr>
          <p:cNvSpPr/>
          <p:nvPr/>
        </p:nvSpPr>
        <p:spPr>
          <a:xfrm>
            <a:off x="8458612" y="4831264"/>
            <a:ext cx="393505" cy="3780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^^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A025CC-5D74-46D8-9143-6E68D5C9E88A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5C67F82-CC45-4FC7-9CA0-791E5B8B07A4}"/>
              </a:ext>
            </a:extLst>
          </p:cNvPr>
          <p:cNvGrpSpPr/>
          <p:nvPr/>
        </p:nvGrpSpPr>
        <p:grpSpPr>
          <a:xfrm>
            <a:off x="2662500" y="4413692"/>
            <a:ext cx="3526671" cy="594983"/>
            <a:chOff x="2684055" y="4405941"/>
            <a:chExt cx="3526671" cy="5949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9EE4FD-B7EC-45C3-BEFC-D2BA0B3F9C1E}"/>
                </a:ext>
              </a:extLst>
            </p:cNvPr>
            <p:cNvSpPr txBox="1"/>
            <p:nvPr/>
          </p:nvSpPr>
          <p:spPr>
            <a:xfrm>
              <a:off x="2684055" y="4532108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복호화</a:t>
              </a:r>
              <a:endParaRPr lang="ko-KR" altLang="en-US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79942D-61FF-4820-B802-31606679D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146" y="4405941"/>
              <a:ext cx="696580" cy="594983"/>
            </a:xfrm>
            <a:prstGeom prst="rect">
              <a:avLst/>
            </a:prstGeom>
            <a:noFill/>
          </p:spPr>
        </p:pic>
      </p:grpSp>
      <p:pic>
        <p:nvPicPr>
          <p:cNvPr id="61" name="Picture 6" descr="asyncì ëí ì´ë¯¸ì§ ê²ìê²°ê³¼">
            <a:extLst>
              <a:ext uri="{FF2B5EF4-FFF2-40B4-BE49-F238E27FC236}">
                <a16:creationId xmlns:a16="http://schemas.microsoft.com/office/drawing/2014/main" id="{CECAC62E-74D8-4A14-9595-7294AFE4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65" y="2959486"/>
            <a:ext cx="1015771" cy="52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00C3D13-7F17-425E-A8B9-C29F6317A1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4" y="3596764"/>
            <a:ext cx="625748" cy="62574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579D23-5EE4-4ACD-A35D-1B8A193934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4"/>
          <a:stretch/>
        </p:blipFill>
        <p:spPr>
          <a:xfrm>
            <a:off x="7268000" y="4323299"/>
            <a:ext cx="3946757" cy="10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3" grpId="0"/>
      <p:bldP spid="35" grpId="0"/>
      <p:bldP spid="35" grpId="1"/>
      <p:bldP spid="15" grpId="0"/>
      <p:bldP spid="17" grpId="0"/>
      <p:bldP spid="31" grpId="0"/>
      <p:bldP spid="31" grpId="1"/>
      <p:bldP spid="46" grpId="0"/>
      <p:bldP spid="46" grpId="1"/>
      <p:bldP spid="48" grpId="0"/>
      <p:bldP spid="49" grpId="0" animBg="1"/>
      <p:bldP spid="4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A1AC3F0-1074-4061-961E-552B80DA9A10}"/>
              </a:ext>
            </a:extLst>
          </p:cNvPr>
          <p:cNvSpPr txBox="1"/>
          <p:nvPr/>
        </p:nvSpPr>
        <p:spPr>
          <a:xfrm>
            <a:off x="2684055" y="453210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5.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암호화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382B4-4D1B-4C07-A0EF-078A0080AED6}"/>
              </a:ext>
            </a:extLst>
          </p:cNvPr>
          <p:cNvSpPr txBox="1"/>
          <p:nvPr/>
        </p:nvSpPr>
        <p:spPr>
          <a:xfrm>
            <a:off x="2683796" y="5226037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6.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7E160-B203-4760-933E-224C4036E83F}"/>
              </a:ext>
            </a:extLst>
          </p:cNvPr>
          <p:cNvSpPr txBox="1"/>
          <p:nvPr/>
        </p:nvSpPr>
        <p:spPr>
          <a:xfrm>
            <a:off x="2683796" y="5919966"/>
            <a:ext cx="28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7.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 Pattern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5743A-C8E1-42D5-9528-64663AD36DEE}"/>
              </a:ext>
            </a:extLst>
          </p:cNvPr>
          <p:cNvSpPr txBox="1"/>
          <p:nvPr/>
        </p:nvSpPr>
        <p:spPr>
          <a:xfrm>
            <a:off x="14005" y="2419699"/>
            <a:ext cx="276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(Server)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방법 및 체계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1BE432-CE72-46F4-87FB-BD15E570C65B}"/>
              </a:ext>
            </a:extLst>
          </p:cNvPr>
          <p:cNvGrpSpPr/>
          <p:nvPr/>
        </p:nvGrpSpPr>
        <p:grpSpPr>
          <a:xfrm>
            <a:off x="2683796" y="1655441"/>
            <a:ext cx="3710793" cy="442331"/>
            <a:chOff x="2683796" y="1655441"/>
            <a:chExt cx="3710793" cy="442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827293-BA54-41FE-A110-A130B9501510}"/>
                </a:ext>
              </a:extLst>
            </p:cNvPr>
            <p:cNvSpPr txBox="1"/>
            <p:nvPr/>
          </p:nvSpPr>
          <p:spPr>
            <a:xfrm>
              <a:off x="2683796" y="1728440"/>
              <a:ext cx="116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IntelliJ</a:t>
              </a:r>
              <a:endParaRPr lang="ko-KR" altLang="en-US" dirty="0"/>
            </a:p>
          </p:txBody>
        </p:sp>
        <p:pic>
          <p:nvPicPr>
            <p:cNvPr id="49" name="Picture 2" descr="intellijì ëí ì´ë¯¸ì§ ê²ìê²°ê³¼">
              <a:extLst>
                <a:ext uri="{FF2B5EF4-FFF2-40B4-BE49-F238E27FC236}">
                  <a16:creationId xmlns:a16="http://schemas.microsoft.com/office/drawing/2014/main" id="{8C09E821-188E-4018-A250-3ECCDAE4F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11" y="1655441"/>
              <a:ext cx="597178" cy="433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305D76-D0DD-482D-9DF8-F3854461CF28}"/>
              </a:ext>
            </a:extLst>
          </p:cNvPr>
          <p:cNvSpPr txBox="1"/>
          <p:nvPr/>
        </p:nvSpPr>
        <p:spPr>
          <a:xfrm>
            <a:off x="7222442" y="1655441"/>
            <a:ext cx="4203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JetBrains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사에서 제작한 자바 통합 개발 환경인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IntelliJ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사용하여 서버 개발을 진행</a:t>
            </a:r>
            <a:endParaRPr lang="ko-KR" altLang="en-US" dirty="0"/>
          </a:p>
        </p:txBody>
      </p:sp>
      <p:pic>
        <p:nvPicPr>
          <p:cNvPr id="1026" name="Picture 2" descr="ì¸íë¦¬jì ëí ì´ë¯¸ì§ ê²ìê²°ê³¼">
            <a:extLst>
              <a:ext uri="{FF2B5EF4-FFF2-40B4-BE49-F238E27FC236}">
                <a16:creationId xmlns:a16="http://schemas.microsoft.com/office/drawing/2014/main" id="{5A548F43-174F-4DFA-8DFD-A73BA31D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44" y="2797291"/>
            <a:ext cx="3558045" cy="31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76A1CA4-9DE9-4966-BD0D-DDCCE15A7F8F}"/>
              </a:ext>
            </a:extLst>
          </p:cNvPr>
          <p:cNvSpPr txBox="1"/>
          <p:nvPr/>
        </p:nvSpPr>
        <p:spPr>
          <a:xfrm>
            <a:off x="7222442" y="1655441"/>
            <a:ext cx="420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객체 지향 언어인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JAVA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이용하여 개발을 진행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23430F-2DCF-4AA5-90B8-2016C4D878CA}"/>
              </a:ext>
            </a:extLst>
          </p:cNvPr>
          <p:cNvGrpSpPr/>
          <p:nvPr/>
        </p:nvGrpSpPr>
        <p:grpSpPr>
          <a:xfrm>
            <a:off x="2683796" y="2349123"/>
            <a:ext cx="3920089" cy="527003"/>
            <a:chOff x="2683796" y="2349123"/>
            <a:chExt cx="3920089" cy="5270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87ED6-B590-49B9-AB35-983B779B3C6B}"/>
                </a:ext>
              </a:extLst>
            </p:cNvPr>
            <p:cNvSpPr txBox="1"/>
            <p:nvPr/>
          </p:nvSpPr>
          <p:spPr>
            <a:xfrm>
              <a:off x="2683796" y="2427959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개발언어</a:t>
              </a:r>
              <a:endParaRPr lang="ko-KR" altLang="en-US" dirty="0"/>
            </a:p>
          </p:txBody>
        </p:sp>
        <p:pic>
          <p:nvPicPr>
            <p:cNvPr id="57" name="Picture 4" descr="javaì ëí ì´ë¯¸ì§ ê²ìê²°ê³¼">
              <a:extLst>
                <a:ext uri="{FF2B5EF4-FFF2-40B4-BE49-F238E27FC236}">
                  <a16:creationId xmlns:a16="http://schemas.microsoft.com/office/drawing/2014/main" id="{D0390578-BE85-44E5-B143-7B3AB62C0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115" y="2349123"/>
              <a:ext cx="1015770" cy="52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C9A93B6-84F5-401D-8359-D09BE429985A}"/>
              </a:ext>
            </a:extLst>
          </p:cNvPr>
          <p:cNvSpPr txBox="1"/>
          <p:nvPr/>
        </p:nvSpPr>
        <p:spPr>
          <a:xfrm>
            <a:off x="7222442" y="1057009"/>
            <a:ext cx="4203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Java.net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패키지 안의 소켓을 이용하여 클라이언트 및 모듈과의 통신을 구현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Multi-Thread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통하여 다중 클라이언트를 지원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각각의 클라이언트는 하나의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Thread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Array List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에 저장하여 관리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최초 소켓 생성 시간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5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분 후는 자동으로 통신을 종료</a:t>
            </a:r>
            <a:endParaRPr lang="ko-KR" altLang="en-US" dirty="0"/>
          </a:p>
        </p:txBody>
      </p:sp>
      <p:pic>
        <p:nvPicPr>
          <p:cNvPr id="59" name="Picture 8" descr="socket programmingì ëí ì´ë¯¸ì§ ê²ìê²°ê³¼">
            <a:extLst>
              <a:ext uri="{FF2B5EF4-FFF2-40B4-BE49-F238E27FC236}">
                <a16:creationId xmlns:a16="http://schemas.microsoft.com/office/drawing/2014/main" id="{7081DC4B-75DF-4EB4-8032-3C8DA083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43" y="3919332"/>
            <a:ext cx="3558046" cy="238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418FE53-B706-4842-BF9F-D3DFCE2ABE54}"/>
              </a:ext>
            </a:extLst>
          </p:cNvPr>
          <p:cNvSpPr txBox="1"/>
          <p:nvPr/>
        </p:nvSpPr>
        <p:spPr>
          <a:xfrm>
            <a:off x="7222442" y="1674674"/>
            <a:ext cx="4372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모듈로부터 받은 사용자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코드 확인 후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인증이 된 클라이언트인 경우 데이터 베이스에 출입시간을 저장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월별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일별로 출입 데이터를 막대그래프의 형태로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시각화하여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관리자에게 제공 </a:t>
            </a:r>
            <a:endParaRPr lang="ko-KR" altLang="en-US" dirty="0"/>
          </a:p>
        </p:txBody>
      </p:sp>
      <p:pic>
        <p:nvPicPr>
          <p:cNvPr id="1028" name="Picture 4" descr="ì¼ë³ ë§ëê·¸ëíì ëí ì´ë¯¸ì§ ê²ìê²°ê³¼">
            <a:extLst>
              <a:ext uri="{FF2B5EF4-FFF2-40B4-BE49-F238E27FC236}">
                <a16:creationId xmlns:a16="http://schemas.microsoft.com/office/drawing/2014/main" id="{C3A104A4-27EF-48B0-A831-78B53E72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44" y="3484148"/>
            <a:ext cx="3558045" cy="28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ED6513-3FC0-400A-B87A-20CB246A6F98}"/>
              </a:ext>
            </a:extLst>
          </p:cNvPr>
          <p:cNvGrpSpPr/>
          <p:nvPr/>
        </p:nvGrpSpPr>
        <p:grpSpPr>
          <a:xfrm>
            <a:off x="2683796" y="3048643"/>
            <a:ext cx="3919432" cy="527003"/>
            <a:chOff x="2683796" y="3048643"/>
            <a:chExt cx="3919432" cy="5270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63A2E-0354-46EA-AB54-F33053D80767}"/>
                </a:ext>
              </a:extLst>
            </p:cNvPr>
            <p:cNvSpPr txBox="1"/>
            <p:nvPr/>
          </p:nvSpPr>
          <p:spPr>
            <a:xfrm>
              <a:off x="2683796" y="3127479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비동기 처리</a:t>
              </a:r>
              <a:endParaRPr lang="ko-KR" altLang="en-US" dirty="0"/>
            </a:p>
          </p:txBody>
        </p:sp>
        <p:pic>
          <p:nvPicPr>
            <p:cNvPr id="1030" name="Picture 6" descr="asyncì ëí ì´ë¯¸ì§ ê²ìê²°ê³¼">
              <a:extLst>
                <a:ext uri="{FF2B5EF4-FFF2-40B4-BE49-F238E27FC236}">
                  <a16:creationId xmlns:a16="http://schemas.microsoft.com/office/drawing/2014/main" id="{57FE1407-4369-4F7B-AEB0-205506F6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457" y="3048643"/>
              <a:ext cx="1015771" cy="52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9BA506-7577-4B26-BE14-42CFD3115190}"/>
              </a:ext>
            </a:extLst>
          </p:cNvPr>
          <p:cNvGrpSpPr/>
          <p:nvPr/>
        </p:nvGrpSpPr>
        <p:grpSpPr>
          <a:xfrm>
            <a:off x="2684055" y="3707374"/>
            <a:ext cx="3779716" cy="608580"/>
            <a:chOff x="2684055" y="3707374"/>
            <a:chExt cx="3779716" cy="6085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189E1C-2283-4D7B-986E-2B2CBFC4A0A4}"/>
                </a:ext>
              </a:extLst>
            </p:cNvPr>
            <p:cNvSpPr txBox="1"/>
            <p:nvPr/>
          </p:nvSpPr>
          <p:spPr>
            <a:xfrm>
              <a:off x="2684055" y="3826998"/>
              <a:ext cx="2783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시각화 및 관리</a:t>
              </a:r>
              <a:endParaRPr lang="ko-KR" altLang="en-US" dirty="0"/>
            </a:p>
          </p:txBody>
        </p:sp>
        <p:pic>
          <p:nvPicPr>
            <p:cNvPr id="1032" name="Picture 8" descr="data visualizationì ëí ì´ë¯¸ì§ ê²ìê²°ê³¼">
              <a:extLst>
                <a:ext uri="{FF2B5EF4-FFF2-40B4-BE49-F238E27FC236}">
                  <a16:creationId xmlns:a16="http://schemas.microsoft.com/office/drawing/2014/main" id="{FCDFE6E4-804C-4CCB-B79B-E35871F70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912" y="3707374"/>
              <a:ext cx="736859" cy="608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545D4BB-4723-4D4E-BAF4-86A251AFE72A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5" name="Picture 2" descr="ìí¸íì ëí ì´ë¯¸ì§ ê²ìê²°ê³¼">
            <a:extLst>
              <a:ext uri="{FF2B5EF4-FFF2-40B4-BE49-F238E27FC236}">
                <a16:creationId xmlns:a16="http://schemas.microsoft.com/office/drawing/2014/main" id="{FB7B2662-3D99-4B32-970B-216234A00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11" y="4405723"/>
            <a:ext cx="736859" cy="62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E392392-8461-4ED4-ACE2-8C0B4797209A}"/>
              </a:ext>
            </a:extLst>
          </p:cNvPr>
          <p:cNvSpPr txBox="1"/>
          <p:nvPr/>
        </p:nvSpPr>
        <p:spPr>
          <a:xfrm>
            <a:off x="7222442" y="2904181"/>
            <a:ext cx="437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클라이언트로부터 요청 받은 정보를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RSA, AES/ Base 64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사용하여 암호화를 수행하여 정보를 넘겨준다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8FA7F7-FD72-4254-B34E-56691E136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7834" y="4307467"/>
            <a:ext cx="3609975" cy="876300"/>
          </a:xfrm>
          <a:prstGeom prst="rect">
            <a:avLst/>
          </a:prstGeom>
        </p:spPr>
      </p:pic>
      <p:pic>
        <p:nvPicPr>
          <p:cNvPr id="42" name="Picture 2" descr="ui/uxì ëí ì´ë¯¸ì§ ê²ìê²°ê³¼">
            <a:extLst>
              <a:ext uri="{FF2B5EF4-FFF2-40B4-BE49-F238E27FC236}">
                <a16:creationId xmlns:a16="http://schemas.microsoft.com/office/drawing/2014/main" id="{347E0B75-14F5-4C77-BCD9-B4A4FE1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04" y="5114092"/>
            <a:ext cx="1895071" cy="6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575361-C1B1-4A43-9691-8F9FBA708652}"/>
              </a:ext>
            </a:extLst>
          </p:cNvPr>
          <p:cNvGrpSpPr/>
          <p:nvPr/>
        </p:nvGrpSpPr>
        <p:grpSpPr>
          <a:xfrm>
            <a:off x="7118879" y="1831407"/>
            <a:ext cx="4534527" cy="3969584"/>
            <a:chOff x="120963" y="4583602"/>
            <a:chExt cx="4534527" cy="3969584"/>
          </a:xfrm>
        </p:grpSpPr>
        <p:pic>
          <p:nvPicPr>
            <p:cNvPr id="43" name="Picture 4" descr="ê´ë¦¬ì ui/ux ê¸°ë³¸ì ëí ì´ë¯¸ì§ ê²ìê²°ê³¼">
              <a:extLst>
                <a:ext uri="{FF2B5EF4-FFF2-40B4-BE49-F238E27FC236}">
                  <a16:creationId xmlns:a16="http://schemas.microsoft.com/office/drawing/2014/main" id="{6F247589-9F71-4DAE-88DE-138185314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3" y="5949281"/>
              <a:ext cx="4526094" cy="260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0FB7E-8C62-4B90-93B1-8EC7A56E3684}"/>
                </a:ext>
              </a:extLst>
            </p:cNvPr>
            <p:cNvSpPr txBox="1"/>
            <p:nvPr/>
          </p:nvSpPr>
          <p:spPr>
            <a:xfrm>
              <a:off x="282629" y="4583602"/>
              <a:ext cx="4372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JAVA Swing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을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통하여 관리자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UI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구성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데이터 베이스에 저장된 데이터를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Excel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로 제공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 </a:t>
              </a:r>
              <a:endParaRPr lang="ko-KR" altLang="en-US" dirty="0"/>
            </a:p>
          </p:txBody>
        </p:sp>
      </p:grpSp>
      <p:pic>
        <p:nvPicPr>
          <p:cNvPr id="46" name="Picture 12">
            <a:extLst>
              <a:ext uri="{FF2B5EF4-FFF2-40B4-BE49-F238E27FC236}">
                <a16:creationId xmlns:a16="http://schemas.microsoft.com/office/drawing/2014/main" id="{98727137-73A3-4906-9603-BF9D92BD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3739" y="2755710"/>
            <a:ext cx="4901142" cy="317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325797C-5FCE-441C-AEE2-6E4AE0D8440F}"/>
              </a:ext>
            </a:extLst>
          </p:cNvPr>
          <p:cNvSpPr txBox="1"/>
          <p:nvPr/>
        </p:nvSpPr>
        <p:spPr>
          <a:xfrm>
            <a:off x="7084747" y="2011043"/>
            <a:ext cx="441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MVC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패턴을 적용하여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View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와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Controller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및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Model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분리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8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3" grpId="0"/>
      <p:bldP spid="48" grpId="0"/>
      <p:bldP spid="8" grpId="0"/>
      <p:bldP spid="8" grpId="1"/>
      <p:bldP spid="56" grpId="0"/>
      <p:bldP spid="56" grpId="1"/>
      <p:bldP spid="58" grpId="0"/>
      <p:bldP spid="58" grpId="1"/>
      <p:bldP spid="60" grpId="0"/>
      <p:bldP spid="60" grpId="1"/>
      <p:bldP spid="36" grpId="0"/>
      <p:bldP spid="36" grpId="1"/>
      <p:bldP spid="50" grpId="0"/>
      <p:bldP spid="5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80"/>
            <a:ext cx="12192000" cy="470535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015" y="231140"/>
            <a:ext cx="20459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5743A-C8E1-42D5-9528-64663AD36DEE}"/>
              </a:ext>
            </a:extLst>
          </p:cNvPr>
          <p:cNvSpPr txBox="1"/>
          <p:nvPr/>
        </p:nvSpPr>
        <p:spPr>
          <a:xfrm>
            <a:off x="13970" y="2419985"/>
            <a:ext cx="2762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4950" y="653415"/>
            <a:ext cx="2235835" cy="1861820"/>
            <a:chOff x="234950" y="653415"/>
            <a:chExt cx="2235835" cy="186182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85" y="653415"/>
              <a:ext cx="2014220" cy="18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3075" y="1546225"/>
              <a:ext cx="1641475" cy="3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4950" y="1546225"/>
              <a:ext cx="2014220" cy="338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방법 및 체계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50" y="2334260"/>
              <a:ext cx="22358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95" y="3427095"/>
            <a:ext cx="3810" cy="3810"/>
          </a:xfrm>
          <a:prstGeom prst="rect">
            <a:avLst/>
          </a:prstGeom>
          <a:noFill/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0" y="3589020"/>
            <a:ext cx="3810" cy="3810"/>
          </a:xfrm>
          <a:prstGeom prst="rect">
            <a:avLst/>
          </a:prstGeom>
          <a:noFill/>
        </p:spPr>
      </p:pic>
      <p:sp>
        <p:nvSpPr>
          <p:cNvPr id="62" name="TextBox 61"/>
          <p:cNvSpPr txBox="1">
            <a:spLocks/>
          </p:cNvSpPr>
          <p:nvPr/>
        </p:nvSpPr>
        <p:spPr>
          <a:xfrm>
            <a:off x="5963920" y="4011930"/>
            <a:ext cx="247650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 </a:t>
            </a:r>
            <a:endParaRPr lang="ko-KR" altLang="en-US" sz="1800" b="1" cap="none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683509" y="1536700"/>
            <a:ext cx="3761106" cy="717550"/>
            <a:chOff x="2683509" y="1536700"/>
            <a:chExt cx="3761106" cy="717550"/>
          </a:xfrm>
        </p:grpSpPr>
        <p:sp>
          <p:nvSpPr>
            <p:cNvPr id="3" name="TextBox 2"/>
            <p:cNvSpPr txBox="1">
              <a:spLocks/>
            </p:cNvSpPr>
            <p:nvPr/>
          </p:nvSpPr>
          <p:spPr>
            <a:xfrm>
              <a:off x="2683509" y="1734820"/>
              <a:ext cx="2867659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1. </a:t>
              </a: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라즈베리파이/라즈비안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60" name="그림 59" descr="/Users/soyul/Library/Group Containers/L48J367XN4.com.infraware.PolarisOffice/EngineTemp/63762/fImage721962105225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34685" y="1536700"/>
              <a:ext cx="709930" cy="717550"/>
            </a:xfrm>
            <a:prstGeom prst="rect">
              <a:avLst/>
            </a:prstGeom>
            <a:noFill/>
          </p:spPr>
        </p:pic>
      </p:grpSp>
      <p:grpSp>
        <p:nvGrpSpPr>
          <p:cNvPr id="70" name="그룹 69"/>
          <p:cNvGrpSpPr/>
          <p:nvPr/>
        </p:nvGrpSpPr>
        <p:grpSpPr>
          <a:xfrm>
            <a:off x="6797040" y="1699260"/>
            <a:ext cx="5160010" cy="4405630"/>
            <a:chOff x="6797040" y="1699260"/>
            <a:chExt cx="4390390" cy="4405630"/>
          </a:xfrm>
        </p:grpSpPr>
        <p:sp>
          <p:nvSpPr>
            <p:cNvPr id="57" name="TextBox 56"/>
            <p:cNvSpPr txBox="1">
              <a:spLocks/>
            </p:cNvSpPr>
            <p:nvPr/>
          </p:nvSpPr>
          <p:spPr>
            <a:xfrm>
              <a:off x="6797040" y="1699260"/>
              <a:ext cx="4390390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6666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프로토 타입 시연을 위해 라즈베리파이 사용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6666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 * 라즈베리파이3 B+ model  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6666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라즈베리 파이 계열의 저성능 ARM CPU 에 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6666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최적화된 OS인 라즈비안 사용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63" name="Picture " descr="/Users/soyul/Library/Group Containers/L48J367XN4.com.infraware.PolarisOffice/EngineTemp/63762/fImage420393797982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283450" y="3895725"/>
              <a:ext cx="3417570" cy="2209165"/>
            </a:xfrm>
            <a:prstGeom prst="rect">
              <a:avLst/>
            </a:prstGeom>
            <a:noFill/>
          </p:spPr>
        </p:pic>
      </p:grpSp>
      <p:sp>
        <p:nvSpPr>
          <p:cNvPr id="64" name="Rect 0"/>
          <p:cNvSpPr>
            <a:spLocks/>
          </p:cNvSpPr>
          <p:nvPr/>
        </p:nvSpPr>
        <p:spPr>
          <a:xfrm>
            <a:off x="1219200" y="685800"/>
            <a:ext cx="267335" cy="2863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68" name="Rect 0"/>
          <p:cNvSpPr>
            <a:spLocks/>
          </p:cNvSpPr>
          <p:nvPr/>
        </p:nvSpPr>
        <p:spPr>
          <a:xfrm>
            <a:off x="1409700" y="876300"/>
            <a:ext cx="267335" cy="2863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5AA2DC0-1F66-D742-8561-DC90047F73C7}"/>
              </a:ext>
            </a:extLst>
          </p:cNvPr>
          <p:cNvGrpSpPr/>
          <p:nvPr/>
        </p:nvGrpSpPr>
        <p:grpSpPr>
          <a:xfrm>
            <a:off x="2695575" y="2346474"/>
            <a:ext cx="3808730" cy="763270"/>
            <a:chOff x="2695575" y="2233930"/>
            <a:chExt cx="3808730" cy="763270"/>
          </a:xfrm>
        </p:grpSpPr>
        <p:pic>
          <p:nvPicPr>
            <p:cNvPr id="61" name="그림 60" descr="/Users/soyul/Library/Group Containers/L48J367XN4.com.infraware.PolarisOffice/EngineTemp/63762/fImage2576924347254.png">
              <a:extLst>
                <a:ext uri="{FF2B5EF4-FFF2-40B4-BE49-F238E27FC236}">
                  <a16:creationId xmlns:a16="http://schemas.microsoft.com/office/drawing/2014/main" id="{A8027F7D-91E8-F94A-A775-EF96F5E6D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04840" y="2233930"/>
              <a:ext cx="799465" cy="763270"/>
            </a:xfrm>
            <a:prstGeom prst="rect">
              <a:avLst/>
            </a:prstGeom>
            <a:noFill/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EB65BB-1839-4C46-8F70-58752E7DAB63}"/>
                </a:ext>
              </a:extLst>
            </p:cNvPr>
            <p:cNvSpPr txBox="1">
              <a:spLocks/>
            </p:cNvSpPr>
            <p:nvPr/>
          </p:nvSpPr>
          <p:spPr>
            <a:xfrm>
              <a:off x="2695575" y="2419350"/>
              <a:ext cx="1313815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2. 개발언어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0EA0C0F-CAA5-BE45-8333-C87B34AD5ED7}"/>
              </a:ext>
            </a:extLst>
          </p:cNvPr>
          <p:cNvGrpSpPr/>
          <p:nvPr/>
        </p:nvGrpSpPr>
        <p:grpSpPr>
          <a:xfrm>
            <a:off x="6797040" y="1715452"/>
            <a:ext cx="5255162" cy="4338955"/>
            <a:chOff x="6797040" y="1679575"/>
            <a:chExt cx="4852670" cy="433895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A3FEFF-8715-5D44-B05F-ED9FF8209451}"/>
                </a:ext>
              </a:extLst>
            </p:cNvPr>
            <p:cNvSpPr txBox="1">
              <a:spLocks/>
            </p:cNvSpPr>
            <p:nvPr/>
          </p:nvSpPr>
          <p:spPr>
            <a:xfrm>
              <a:off x="6797040" y="1679575"/>
              <a:ext cx="4851400" cy="92265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라즈베리 파이 프로젝트를 위해 파이썬 언어 사용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파이썬 개발환경 IDLE 사용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93" name="Picture 75" descr="/Users/soyul/Library/Group Containers/L48J367XN4.com.infraware.PolarisOffice/EngineTemp/63762/fImage3435938083276.png">
              <a:extLst>
                <a:ext uri="{FF2B5EF4-FFF2-40B4-BE49-F238E27FC236}">
                  <a16:creationId xmlns:a16="http://schemas.microsoft.com/office/drawing/2014/main" id="{AAC4E7A3-286F-D440-B75A-8646500DE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702550" y="3390265"/>
              <a:ext cx="2458085" cy="2628265"/>
            </a:xfrm>
            <a:prstGeom prst="rect">
              <a:avLst/>
            </a:prstGeom>
            <a:noFill/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A414DD7-109E-DF40-A0BC-88974E7DA227}"/>
              </a:ext>
            </a:extLst>
          </p:cNvPr>
          <p:cNvGrpSpPr/>
          <p:nvPr/>
        </p:nvGrpSpPr>
        <p:grpSpPr>
          <a:xfrm>
            <a:off x="2683510" y="3180718"/>
            <a:ext cx="3730624" cy="626110"/>
            <a:chOff x="2683510" y="2997835"/>
            <a:chExt cx="3730624" cy="62611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7EEBC2-015A-8742-84A2-946A20809DE3}"/>
                </a:ext>
              </a:extLst>
            </p:cNvPr>
            <p:cNvSpPr txBox="1">
              <a:spLocks/>
            </p:cNvSpPr>
            <p:nvPr/>
          </p:nvSpPr>
          <p:spPr>
            <a:xfrm>
              <a:off x="2683510" y="3127375"/>
              <a:ext cx="1369060" cy="36957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3. 서보 모터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96" name="그림 95" descr="/Users/soyul/Library/Group Containers/L48J367XN4.com.infraware.PolarisOffice/EngineTemp/63762/fImage1629326388968.png">
              <a:extLst>
                <a:ext uri="{FF2B5EF4-FFF2-40B4-BE49-F238E27FC236}">
                  <a16:creationId xmlns:a16="http://schemas.microsoft.com/office/drawing/2014/main" id="{36DBE0D1-1B62-4749-962D-2F6F638A6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72785" y="2997835"/>
              <a:ext cx="641350" cy="626110"/>
            </a:xfrm>
            <a:prstGeom prst="rect">
              <a:avLst/>
            </a:prstGeom>
            <a:noFill/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EE10C3-3F12-2741-806B-2F66628BB810}"/>
              </a:ext>
            </a:extLst>
          </p:cNvPr>
          <p:cNvGrpSpPr/>
          <p:nvPr/>
        </p:nvGrpSpPr>
        <p:grpSpPr>
          <a:xfrm>
            <a:off x="5963920" y="1702435"/>
            <a:ext cx="6124318" cy="4402455"/>
            <a:chOff x="5963920" y="1673860"/>
            <a:chExt cx="6124318" cy="440245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60F6FF4-53FF-9A42-99EA-98EA336EFE5C}"/>
                </a:ext>
              </a:extLst>
            </p:cNvPr>
            <p:cNvSpPr txBox="1">
              <a:spLocks/>
            </p:cNvSpPr>
            <p:nvPr/>
          </p:nvSpPr>
          <p:spPr>
            <a:xfrm>
              <a:off x="5963920" y="4005580"/>
              <a:ext cx="248284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1AE0ED4-ECE4-6B4E-85BD-B09862666232}"/>
                </a:ext>
              </a:extLst>
            </p:cNvPr>
            <p:cNvSpPr txBox="1">
              <a:spLocks/>
            </p:cNvSpPr>
            <p:nvPr/>
          </p:nvSpPr>
          <p:spPr>
            <a:xfrm>
              <a:off x="6796405" y="1673860"/>
              <a:ext cx="5291833" cy="120032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프로토 타입 출입문 동작을 위해 연속적인 </a:t>
              </a:r>
              <a:r>
                <a:rPr lang="en-US" altLang="ko-KR" sz="1800" b="1" cap="none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속도</a:t>
              </a: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</a:t>
              </a: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제어가</a:t>
              </a: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가능하고 응답시간이 빠른 서보모터 사용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[라즈베리 파이와 서보모터 결선도] 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00" name="그림 99" descr="/Users/soyul/Library/Group Containers/L48J367XN4.com.infraware.PolarisOffice/EngineTemp/63762/fImage44017626425679.png">
              <a:extLst>
                <a:ext uri="{FF2B5EF4-FFF2-40B4-BE49-F238E27FC236}">
                  <a16:creationId xmlns:a16="http://schemas.microsoft.com/office/drawing/2014/main" id="{D26E1B6B-200D-6A4A-B679-7F04C726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99910" y="2993390"/>
              <a:ext cx="4797425" cy="3082925"/>
            </a:xfrm>
            <a:prstGeom prst="rect">
              <a:avLst/>
            </a:prstGeom>
            <a:noFill/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D19343B-3B30-7944-8837-FA300E2CE5BE}"/>
              </a:ext>
            </a:extLst>
          </p:cNvPr>
          <p:cNvGrpSpPr/>
          <p:nvPr/>
        </p:nvGrpSpPr>
        <p:grpSpPr>
          <a:xfrm>
            <a:off x="2684145" y="3974763"/>
            <a:ext cx="3718560" cy="528955"/>
            <a:chOff x="2684145" y="3749675"/>
            <a:chExt cx="3718560" cy="52895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D5C1F0-78BD-EF4A-93A2-EC86A109DC91}"/>
                </a:ext>
              </a:extLst>
            </p:cNvPr>
            <p:cNvSpPr txBox="1">
              <a:spLocks/>
            </p:cNvSpPr>
            <p:nvPr/>
          </p:nvSpPr>
          <p:spPr>
            <a:xfrm>
              <a:off x="2684145" y="3827145"/>
              <a:ext cx="1880235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784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4. RGB_LED모듈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784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03" name="그림 102" descr="/Users/soyul/Library/Group Containers/L48J367XN4.com.infraware.PolarisOffice/EngineTemp/63762/fImage2038980741029.png">
              <a:extLst>
                <a:ext uri="{FF2B5EF4-FFF2-40B4-BE49-F238E27FC236}">
                  <a16:creationId xmlns:a16="http://schemas.microsoft.com/office/drawing/2014/main" id="{C9B99DB8-759C-4147-8F06-FEE0BDF87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70" y="3749675"/>
              <a:ext cx="610235" cy="528955"/>
            </a:xfrm>
            <a:prstGeom prst="rect">
              <a:avLst/>
            </a:prstGeom>
            <a:noFill/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9A92BE9-2264-E44C-8243-C68649C00BBE}"/>
              </a:ext>
            </a:extLst>
          </p:cNvPr>
          <p:cNvGrpSpPr/>
          <p:nvPr/>
        </p:nvGrpSpPr>
        <p:grpSpPr>
          <a:xfrm>
            <a:off x="6796673" y="1705511"/>
            <a:ext cx="5026660" cy="4756785"/>
            <a:chOff x="6790055" y="1680845"/>
            <a:chExt cx="5026660" cy="475678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CD9241F-AC9C-1E4B-B100-6A087586DA49}"/>
                </a:ext>
              </a:extLst>
            </p:cNvPr>
            <p:cNvSpPr txBox="1">
              <a:spLocks/>
            </p:cNvSpPr>
            <p:nvPr/>
          </p:nvSpPr>
          <p:spPr>
            <a:xfrm>
              <a:off x="6790055" y="1680845"/>
              <a:ext cx="5026660" cy="119951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사용자에게 출입 가능/불가능을 보여주기위한 모듈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R : 출입 불가능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G : 출입가능 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[라즈베리파이와 LED모듈 결선도]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06" name="그림 105" descr="/Users/soyul/Library/Group Containers/L48J367XN4.com.infraware.PolarisOffice/EngineTemp/63762/fImage38701380829039.png">
              <a:extLst>
                <a:ext uri="{FF2B5EF4-FFF2-40B4-BE49-F238E27FC236}">
                  <a16:creationId xmlns:a16="http://schemas.microsoft.com/office/drawing/2014/main" id="{23E57BDC-113E-8D41-8AFE-4B1696CCD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980" y="3212465"/>
              <a:ext cx="2158365" cy="3225165"/>
            </a:xfrm>
            <a:prstGeom prst="rect">
              <a:avLst/>
            </a:prstGeom>
            <a:noFill/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E7B648F-93FA-CB47-9BA8-123BED89324C}"/>
              </a:ext>
            </a:extLst>
          </p:cNvPr>
          <p:cNvGrpSpPr/>
          <p:nvPr/>
        </p:nvGrpSpPr>
        <p:grpSpPr>
          <a:xfrm>
            <a:off x="2688204" y="4816846"/>
            <a:ext cx="3724910" cy="512445"/>
            <a:chOff x="2684145" y="4462145"/>
            <a:chExt cx="3724910" cy="51244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B01E2E9-67EA-0B4B-9254-27727B13CCD9}"/>
                </a:ext>
              </a:extLst>
            </p:cNvPr>
            <p:cNvSpPr txBox="1">
              <a:spLocks/>
            </p:cNvSpPr>
            <p:nvPr/>
          </p:nvSpPr>
          <p:spPr>
            <a:xfrm>
              <a:off x="2684145" y="4531995"/>
              <a:ext cx="2193925" cy="36957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5. QR코드 인식 모듈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09" name="그림 108" descr="/Users/soyul/Library/Group Containers/L48J367XN4.com.infraware.PolarisOffice/EngineTemp/63762/fImage3827180875903.png">
              <a:extLst>
                <a:ext uri="{FF2B5EF4-FFF2-40B4-BE49-F238E27FC236}">
                  <a16:creationId xmlns:a16="http://schemas.microsoft.com/office/drawing/2014/main" id="{7D329449-B1D2-C646-8CA9-7FC48BB7B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945" y="4462145"/>
              <a:ext cx="626110" cy="512445"/>
            </a:xfrm>
            <a:prstGeom prst="rect">
              <a:avLst/>
            </a:prstGeom>
            <a:noFill/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3539589-791C-5743-810E-393A52F08818}"/>
              </a:ext>
            </a:extLst>
          </p:cNvPr>
          <p:cNvGrpSpPr/>
          <p:nvPr/>
        </p:nvGrpSpPr>
        <p:grpSpPr>
          <a:xfrm>
            <a:off x="6785610" y="1657006"/>
            <a:ext cx="5386411" cy="4709212"/>
            <a:chOff x="6096000" y="1702264"/>
            <a:chExt cx="5386411" cy="470921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58CA79F-497D-5041-995C-D0A00AF0C39E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702264"/>
              <a:ext cx="5386411" cy="120032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Open</a:t>
              </a:r>
              <a:r>
                <a:rPr lang="en-US" altLang="ko-KR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CV</a:t>
              </a: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라이브러리를 통해 영상 속 </a:t>
              </a:r>
              <a:r>
                <a:rPr lang="ko-KR" altLang="en-US" b="1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큐알코드</a:t>
              </a: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인식</a:t>
              </a:r>
              <a:endParaRPr lang="en-US" altLang="ko-KR" b="1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ko-KR" b="1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1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Zbar</a:t>
              </a:r>
              <a:r>
                <a:rPr lang="en-US" altLang="ko-KR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</a:t>
              </a: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라이브러리를 통해 바코드 </a:t>
              </a:r>
              <a:r>
                <a:rPr lang="ko-KR" altLang="en-US" b="1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디코딩</a:t>
              </a:r>
              <a:endParaRPr lang="en-US" altLang="ko-KR" b="1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056407B-2CFB-FB41-9F59-DC0157DA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51627" y="4681043"/>
              <a:ext cx="1206500" cy="1485900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4E106398-3ADC-7A49-A2BC-F5468FD3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1185" y="4522351"/>
              <a:ext cx="1593436" cy="1889125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76B3978-ACFC-8445-A8E5-07B16885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56699" y="2939892"/>
              <a:ext cx="1767205" cy="176235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4E0255B6-320F-3141-A69F-37412CA7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51281" y="3019492"/>
              <a:ext cx="2113243" cy="1603150"/>
            </a:xfrm>
            <a:prstGeom prst="rect">
              <a:avLst/>
            </a:prstGeom>
          </p:spPr>
        </p:pic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A335BBF-8BDE-1942-ABE1-35591393A5B2}"/>
              </a:ext>
            </a:extLst>
          </p:cNvPr>
          <p:cNvGrpSpPr/>
          <p:nvPr/>
        </p:nvGrpSpPr>
        <p:grpSpPr>
          <a:xfrm>
            <a:off x="2683509" y="5578232"/>
            <a:ext cx="3752215" cy="528955"/>
            <a:chOff x="2683510" y="5146039"/>
            <a:chExt cx="3752215" cy="52895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0A80E7F-C212-8540-8ECB-337D3DB4C82F}"/>
                </a:ext>
              </a:extLst>
            </p:cNvPr>
            <p:cNvSpPr txBox="1">
              <a:spLocks/>
            </p:cNvSpPr>
            <p:nvPr/>
          </p:nvSpPr>
          <p:spPr>
            <a:xfrm>
              <a:off x="2683510" y="5226050"/>
              <a:ext cx="2008883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6. </a:t>
              </a: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동작 감지 센서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489E4AEF-C969-7840-B5FF-726DB652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52465" y="5146039"/>
              <a:ext cx="683260" cy="528955"/>
            </a:xfrm>
            <a:prstGeom prst="rect">
              <a:avLst/>
            </a:prstGeom>
          </p:spPr>
        </p:pic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6A93D86-4BDD-EE42-802B-C7F041C5EF2D}"/>
              </a:ext>
            </a:extLst>
          </p:cNvPr>
          <p:cNvGrpSpPr/>
          <p:nvPr/>
        </p:nvGrpSpPr>
        <p:grpSpPr>
          <a:xfrm>
            <a:off x="6776720" y="1735454"/>
            <a:ext cx="5142755" cy="4993069"/>
            <a:chOff x="6583464" y="1730057"/>
            <a:chExt cx="5142755" cy="499306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ADCCCC-43B9-6145-B3D4-8B8D93513C4D}"/>
                </a:ext>
              </a:extLst>
            </p:cNvPr>
            <p:cNvSpPr txBox="1">
              <a:spLocks/>
            </p:cNvSpPr>
            <p:nvPr/>
          </p:nvSpPr>
          <p:spPr>
            <a:xfrm>
              <a:off x="6583464" y="1730057"/>
              <a:ext cx="5142755" cy="646331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동작 감지 센서를 통해 출입할 사람의 유무 </a:t>
              </a: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8627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판단</a:t>
              </a:r>
              <a:endParaRPr lang="en-US" altLang="ko-KR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8627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8ED7F65-F346-4249-8A70-F16BA9BD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77341" y="2419985"/>
              <a:ext cx="3773561" cy="2419208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803C281D-C515-034E-8521-05F10A23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77341" y="4812695"/>
              <a:ext cx="3915839" cy="1910431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ACBF4C-65F2-4A13-A261-11270A60479C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9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5743A-C8E1-42D5-9528-64663AD36DEE}"/>
              </a:ext>
            </a:extLst>
          </p:cNvPr>
          <p:cNvSpPr txBox="1"/>
          <p:nvPr/>
        </p:nvSpPr>
        <p:spPr>
          <a:xfrm>
            <a:off x="14005" y="2419699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4) 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방법 및 체계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CD65E9-896B-4819-B930-FF66E1D30530}"/>
              </a:ext>
            </a:extLst>
          </p:cNvPr>
          <p:cNvSpPr txBox="1"/>
          <p:nvPr/>
        </p:nvSpPr>
        <p:spPr>
          <a:xfrm>
            <a:off x="7476430" y="1894712"/>
            <a:ext cx="414106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분산 버전 관리 툴인 </a:t>
            </a:r>
            <a:r>
              <a:rPr lang="ko-KR" altLang="en-US" sz="20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깃허브를</a:t>
            </a:r>
            <a:endParaRPr lang="en-US" altLang="ko-KR" sz="2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사용하여 프로젝트를 관리한다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2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Master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는 앱에 대한 설명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암호화 기법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라이브러리 등을 포함한다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Android</a:t>
            </a:r>
          </a:p>
          <a:p>
            <a:pPr marL="342900" indent="-342900">
              <a:buAutoNum type="arabicParenR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iOS</a:t>
            </a:r>
          </a:p>
          <a:p>
            <a:pPr marL="342900" indent="-342900">
              <a:buAutoNum type="arabicParenR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Server </a:t>
            </a:r>
          </a:p>
          <a:p>
            <a:pPr marL="342900" indent="-342900">
              <a:buAutoNum type="arabicParenR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Module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4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개의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브랜치로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나누어 작업한다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66EA10-95DE-43A8-B07E-0209184F4140}"/>
              </a:ext>
            </a:extLst>
          </p:cNvPr>
          <p:cNvGrpSpPr/>
          <p:nvPr/>
        </p:nvGrpSpPr>
        <p:grpSpPr>
          <a:xfrm>
            <a:off x="2683796" y="1376322"/>
            <a:ext cx="4694666" cy="1017368"/>
            <a:chOff x="2683796" y="1376322"/>
            <a:chExt cx="4694666" cy="10173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827293-BA54-41FE-A110-A130B9501510}"/>
                </a:ext>
              </a:extLst>
            </p:cNvPr>
            <p:cNvSpPr txBox="1"/>
            <p:nvPr/>
          </p:nvSpPr>
          <p:spPr>
            <a:xfrm>
              <a:off x="2683796" y="1728440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GitHub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KoPub돋움체 Medium" panose="02020603020101020101" pitchFamily="18" charset="-127"/>
                </a:rPr>
                <a:t>를 통한 협업</a:t>
              </a:r>
              <a:endParaRPr lang="ko-KR" altLang="en-US" dirty="0"/>
            </a:p>
          </p:txBody>
        </p:sp>
        <p:pic>
          <p:nvPicPr>
            <p:cNvPr id="4098" name="Picture 2" descr="ê¹íë¸ì ëí ì´ë¯¸ì§ ê²ìê²°ê³¼">
              <a:extLst>
                <a:ext uri="{FF2B5EF4-FFF2-40B4-BE49-F238E27FC236}">
                  <a16:creationId xmlns:a16="http://schemas.microsoft.com/office/drawing/2014/main" id="{F845D5D6-899D-4710-90F8-EBE920E24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90" y="1376322"/>
              <a:ext cx="1934872" cy="101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355A124-9C04-4867-B280-425F279E77B3}"/>
              </a:ext>
            </a:extLst>
          </p:cNvPr>
          <p:cNvSpPr txBox="1"/>
          <p:nvPr/>
        </p:nvSpPr>
        <p:spPr>
          <a:xfrm>
            <a:off x="7376109" y="2121408"/>
            <a:ext cx="4141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사용자 데이터는 더미데이터를 만들어 사용한다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관계형 데이터베이스를 구축하고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MySQL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사용한다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2E2D5-69E1-4BB8-B638-2B69ABCE379D}"/>
              </a:ext>
            </a:extLst>
          </p:cNvPr>
          <p:cNvSpPr txBox="1"/>
          <p:nvPr/>
        </p:nvSpPr>
        <p:spPr>
          <a:xfrm>
            <a:off x="8539757" y="3572623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사용자가 사용 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서버와 클라이언트의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UI/UX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디자인한다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15E270-BBA6-43A2-8350-645AF451D632}"/>
              </a:ext>
            </a:extLst>
          </p:cNvPr>
          <p:cNvGrpSpPr/>
          <p:nvPr/>
        </p:nvGrpSpPr>
        <p:grpSpPr>
          <a:xfrm>
            <a:off x="2683796" y="2515191"/>
            <a:ext cx="4590046" cy="887626"/>
            <a:chOff x="2683796" y="2515191"/>
            <a:chExt cx="4590046" cy="8876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87ED6-B590-49B9-AB35-983B779B3C6B}"/>
                </a:ext>
              </a:extLst>
            </p:cNvPr>
            <p:cNvSpPr txBox="1"/>
            <p:nvPr/>
          </p:nvSpPr>
          <p:spPr>
            <a:xfrm>
              <a:off x="2683796" y="2789031"/>
              <a:ext cx="279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DataBase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 정의</a:t>
              </a:r>
              <a:endParaRPr lang="ko-KR" altLang="en-US" dirty="0"/>
            </a:p>
          </p:txBody>
        </p:sp>
        <p:pic>
          <p:nvPicPr>
            <p:cNvPr id="4100" name="Picture 4" descr="mysqlì ëí ì´ë¯¸ì§ ê²ìê²°ê³¼">
              <a:extLst>
                <a:ext uri="{FF2B5EF4-FFF2-40B4-BE49-F238E27FC236}">
                  <a16:creationId xmlns:a16="http://schemas.microsoft.com/office/drawing/2014/main" id="{AD20F4E2-5896-45C7-A327-1CC36DB68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210" y="2515191"/>
              <a:ext cx="1725632" cy="88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ABB17-70FE-4F4B-80C9-71B0AD7CD0EC}"/>
              </a:ext>
            </a:extLst>
          </p:cNvPr>
          <p:cNvGrpSpPr/>
          <p:nvPr/>
        </p:nvGrpSpPr>
        <p:grpSpPr>
          <a:xfrm>
            <a:off x="2683796" y="3736132"/>
            <a:ext cx="4694666" cy="818816"/>
            <a:chOff x="2683796" y="3736132"/>
            <a:chExt cx="4694666" cy="818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63A2E-0354-46EA-AB54-F33053D80767}"/>
                </a:ext>
              </a:extLst>
            </p:cNvPr>
            <p:cNvSpPr txBox="1"/>
            <p:nvPr/>
          </p:nvSpPr>
          <p:spPr>
            <a:xfrm>
              <a:off x="2683796" y="3849622"/>
              <a:ext cx="1472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UI/UX Design 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정의</a:t>
              </a:r>
              <a:endParaRPr lang="ko-KR" altLang="en-US" dirty="0"/>
            </a:p>
          </p:txBody>
        </p:sp>
        <p:pic>
          <p:nvPicPr>
            <p:cNvPr id="4102" name="Picture 6" descr="designì ëí ì´ë¯¸ì§ ê²ìê²°ê³¼">
              <a:extLst>
                <a:ext uri="{FF2B5EF4-FFF2-40B4-BE49-F238E27FC236}">
                  <a16:creationId xmlns:a16="http://schemas.microsoft.com/office/drawing/2014/main" id="{E6D11779-B840-424D-950C-4D28A6564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89" y="3736132"/>
              <a:ext cx="1934873" cy="81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5D4132-3C81-4528-BF34-F499E996F9FC}"/>
              </a:ext>
            </a:extLst>
          </p:cNvPr>
          <p:cNvGrpSpPr/>
          <p:nvPr/>
        </p:nvGrpSpPr>
        <p:grpSpPr>
          <a:xfrm>
            <a:off x="2684055" y="4554948"/>
            <a:ext cx="4333580" cy="1213220"/>
            <a:chOff x="2684055" y="4554948"/>
            <a:chExt cx="4333580" cy="121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189E1C-2283-4D7B-986E-2B2CBFC4A0A4}"/>
                </a:ext>
              </a:extLst>
            </p:cNvPr>
            <p:cNvSpPr txBox="1"/>
            <p:nvPr/>
          </p:nvSpPr>
          <p:spPr>
            <a:xfrm>
              <a:off x="2684055" y="4910213"/>
              <a:ext cx="2705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Server</a:t>
              </a:r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통신을 위한</a:t>
              </a:r>
              <a:endPara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DataFormat</a:t>
              </a:r>
              <a:r>
                <a:rPr lang="en-US" altLang="ko-KR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List</a:t>
              </a:r>
              <a:endParaRPr lang="ko-KR" altLang="en-US" dirty="0"/>
            </a:p>
          </p:txBody>
        </p:sp>
        <p:pic>
          <p:nvPicPr>
            <p:cNvPr id="4104" name="Picture 8" descr="listì ëí ì´ë¯¸ì§ ê²ìê²°ê³¼">
              <a:extLst>
                <a:ext uri="{FF2B5EF4-FFF2-40B4-BE49-F238E27FC236}">
                  <a16:creationId xmlns:a16="http://schemas.microsoft.com/office/drawing/2014/main" id="{D9E2F835-3E1E-4A49-B3ED-AAB28EE90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415" y="4554948"/>
              <a:ext cx="1213220" cy="121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37F2819-F4B9-495D-ABCA-062BD78F7648}"/>
              </a:ext>
            </a:extLst>
          </p:cNvPr>
          <p:cNvSpPr txBox="1"/>
          <p:nvPr/>
        </p:nvSpPr>
        <p:spPr>
          <a:xfrm>
            <a:off x="7793210" y="4343822"/>
            <a:ext cx="3147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서버 ↔ 클라이언트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서버 ↔ 모듈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통신 프로토콜을 정의한다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기본적으로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Json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을 사용하며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  <a:p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Gson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 Library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KoPub돋움체 Medium" panose="02020603020101020101" pitchFamily="18" charset="-127"/>
              </a:rPr>
              <a:t>를 이용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0F77F-4315-499B-ADB1-4273594BBC44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/>
      <p:bldP spid="36" grpId="1"/>
      <p:bldP spid="39" grpId="0"/>
      <p:bldP spid="39" grpId="1"/>
      <p:bldP spid="4" grpId="0"/>
      <p:bldP spid="4" grpId="1"/>
      <p:bldP spid="49" grpId="0"/>
      <p:bldP spid="4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E8254E-7836-46A0-AE08-C83E67CEC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67766"/>
              </p:ext>
            </p:extLst>
          </p:nvPr>
        </p:nvGraphicFramePr>
        <p:xfrm>
          <a:off x="2637456" y="701307"/>
          <a:ext cx="9240214" cy="5365025"/>
        </p:xfrm>
        <a:graphic>
          <a:graphicData uri="http://schemas.openxmlformats.org/drawingml/2006/table">
            <a:tbl>
              <a:tblPr/>
              <a:tblGrid>
                <a:gridCol w="537544">
                  <a:extLst>
                    <a:ext uri="{9D8B030D-6E8A-4147-A177-3AD203B41FA5}">
                      <a16:colId xmlns:a16="http://schemas.microsoft.com/office/drawing/2014/main" val="1267473970"/>
                    </a:ext>
                  </a:extLst>
                </a:gridCol>
                <a:gridCol w="1465020">
                  <a:extLst>
                    <a:ext uri="{9D8B030D-6E8A-4147-A177-3AD203B41FA5}">
                      <a16:colId xmlns:a16="http://schemas.microsoft.com/office/drawing/2014/main" val="2061124801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393601422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100157570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3697552288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020359331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138583623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856911667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592278824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3171256986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3613852119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671177813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3511830512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729147397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074123313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4150329744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152924621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912216727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123525752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859833887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350450912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701198762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467480014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77777428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165941687"/>
                    </a:ext>
                  </a:extLst>
                </a:gridCol>
                <a:gridCol w="283215">
                  <a:extLst>
                    <a:ext uri="{9D8B030D-6E8A-4147-A177-3AD203B41FA5}">
                      <a16:colId xmlns:a16="http://schemas.microsoft.com/office/drawing/2014/main" val="2586476176"/>
                    </a:ext>
                  </a:extLst>
                </a:gridCol>
                <a:gridCol w="440490">
                  <a:extLst>
                    <a:ext uri="{9D8B030D-6E8A-4147-A177-3AD203B41FA5}">
                      <a16:colId xmlns:a16="http://schemas.microsoft.com/office/drawing/2014/main" val="3823329668"/>
                    </a:ext>
                  </a:extLst>
                </a:gridCol>
              </a:tblGrid>
              <a:tr h="164461">
                <a:tc gridSpan="27"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8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글로벌 라운지 출입문 시스템 개발 일정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24917"/>
                  </a:ext>
                </a:extLst>
              </a:tr>
              <a:tr h="206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일련</a:t>
                      </a:r>
                      <a:endParaRPr lang="ko-KR" alt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번호</a:t>
                      </a:r>
                      <a:endParaRPr lang="ko-KR" alt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개발내용</a:t>
                      </a:r>
                      <a:endParaRPr lang="ko-KR" altLang="en-US" sz="1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추진일정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기간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342279"/>
                  </a:ext>
                </a:extLst>
              </a:tr>
              <a:tr h="1334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1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3</a:t>
                      </a:r>
                      <a:endParaRPr lang="en-US" sz="12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endParaRPr lang="en-US" sz="12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5</a:t>
                      </a:r>
                      <a:endParaRPr lang="en-US" sz="12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6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7</a:t>
                      </a:r>
                      <a:endParaRPr lang="en-US" sz="12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8</a:t>
                      </a:r>
                      <a:endParaRPr lang="en-US" sz="12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9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10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11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12</a:t>
                      </a:r>
                      <a:endParaRPr lang="en-US" sz="12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81788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1</a:t>
                      </a:r>
                      <a:endParaRPr lang="en-US" sz="14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요구사항 분석 및 작성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165889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3551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06494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endParaRPr lang="en-US" sz="14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사용자 </a:t>
                      </a:r>
                      <a:r>
                        <a:rPr lang="en-US" sz="1000" b="1" kern="12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UseCase</a:t>
                      </a:r>
                      <a:r>
                        <a:rPr 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정의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014715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746770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58699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3</a:t>
                      </a:r>
                      <a:endParaRPr lang="en-US" sz="14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데이터베이스 </a:t>
                      </a: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스키마 정의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253926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50168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54480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endParaRPr lang="en-US" sz="14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서버</a:t>
                      </a:r>
                      <a:r>
                        <a:rPr lang="en-US" altLang="ko-KR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모듈</a:t>
                      </a:r>
                      <a:r>
                        <a:rPr lang="en-US" altLang="ko-KR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안드로이드</a:t>
                      </a:r>
                      <a:r>
                        <a:rPr lang="en-US" altLang="ko-KR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,IOS 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801069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856578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68358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5</a:t>
                      </a:r>
                      <a:endParaRPr lang="en-US" sz="14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UI/UX Design</a:t>
                      </a:r>
                      <a:endParaRPr lang="en-US" sz="10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휴먼명조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270305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82604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96477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6</a:t>
                      </a:r>
                      <a:endParaRPr lang="en-US" sz="14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모듈 단위 개발</a:t>
                      </a: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47711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62553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595739"/>
                  </a:ext>
                </a:extLst>
              </a:tr>
              <a:tr h="207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7</a:t>
                      </a:r>
                      <a:endParaRPr lang="en-US" sz="14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Test/Error Check</a:t>
                      </a:r>
                      <a:endParaRPr lang="en-US" sz="10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휴먼명조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CI Poppy"/>
                          <a:ea typeface="KoPub돋움체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휴먼명조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endParaRPr lang="ko-KR" altLang="en-US" sz="11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340564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51145"/>
                  </a:ext>
                </a:extLst>
              </a:tr>
              <a:tr h="20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5000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5233" marR="45233" marT="22617" marB="226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568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기대 효과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ì¦ê°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5CE22105-B0A7-4702-BB5C-D80E01BBC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26" y="1154567"/>
            <a:ext cx="5246720" cy="29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40EBA-0217-4A1F-BE5A-43F5CF25328D}"/>
              </a:ext>
            </a:extLst>
          </p:cNvPr>
          <p:cNvSpPr/>
          <p:nvPr/>
        </p:nvSpPr>
        <p:spPr>
          <a:xfrm>
            <a:off x="4949535" y="4130056"/>
            <a:ext cx="402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이용률 증가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DA08D-9FCC-40DE-99A4-001A3272C458}"/>
              </a:ext>
            </a:extLst>
          </p:cNvPr>
          <p:cNvSpPr/>
          <p:nvPr/>
        </p:nvSpPr>
        <p:spPr>
          <a:xfrm>
            <a:off x="5501128" y="4759617"/>
            <a:ext cx="3772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카드 발급 비용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 절감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편의성 증가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신입생 접근도 향상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67E2FE-E650-452A-93C7-E2A08C6C656A}"/>
              </a:ext>
            </a:extLst>
          </p:cNvPr>
          <p:cNvCxnSpPr>
            <a:cxnSpLocks/>
          </p:cNvCxnSpPr>
          <p:nvPr/>
        </p:nvCxnSpPr>
        <p:spPr>
          <a:xfrm>
            <a:off x="4048738" y="4759617"/>
            <a:ext cx="598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기대 효과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40EBA-0217-4A1F-BE5A-43F5CF25328D}"/>
              </a:ext>
            </a:extLst>
          </p:cNvPr>
          <p:cNvSpPr/>
          <p:nvPr/>
        </p:nvSpPr>
        <p:spPr>
          <a:xfrm>
            <a:off x="4949535" y="4245185"/>
            <a:ext cx="402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자동화 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DA08D-9FCC-40DE-99A4-001A3272C458}"/>
              </a:ext>
            </a:extLst>
          </p:cNvPr>
          <p:cNvSpPr/>
          <p:nvPr/>
        </p:nvSpPr>
        <p:spPr>
          <a:xfrm>
            <a:off x="5501128" y="4812385"/>
            <a:ext cx="2922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자동 데이터 축적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인력 절감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관리의 편의성</a:t>
            </a:r>
          </a:p>
        </p:txBody>
      </p:sp>
      <p:pic>
        <p:nvPicPr>
          <p:cNvPr id="4098" name="Picture 2" descr="ìëí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C7F7AF8A-619E-441F-BEFD-1B93C9C1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3" y="701307"/>
            <a:ext cx="3483265" cy="348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D351D8-2755-437C-8EE2-9B0071A6BD63}"/>
              </a:ext>
            </a:extLst>
          </p:cNvPr>
          <p:cNvCxnSpPr>
            <a:cxnSpLocks/>
          </p:cNvCxnSpPr>
          <p:nvPr/>
        </p:nvCxnSpPr>
        <p:spPr>
          <a:xfrm>
            <a:off x="4048738" y="4759617"/>
            <a:ext cx="598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7A9F75-D85F-41BA-A11F-75F50DC98C09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2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기대 효과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40EBA-0217-4A1F-BE5A-43F5CF25328D}"/>
              </a:ext>
            </a:extLst>
          </p:cNvPr>
          <p:cNvSpPr/>
          <p:nvPr/>
        </p:nvSpPr>
        <p:spPr>
          <a:xfrm>
            <a:off x="4949535" y="4252489"/>
            <a:ext cx="402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외부인 차단 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DA08D-9FCC-40DE-99A4-001A3272C458}"/>
              </a:ext>
            </a:extLst>
          </p:cNvPr>
          <p:cNvSpPr/>
          <p:nvPr/>
        </p:nvSpPr>
        <p:spPr>
          <a:xfrm>
            <a:off x="5409034" y="4805081"/>
            <a:ext cx="4026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출입문에 인증시스템 도입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보안성 강화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 유용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편안한 휴식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074" name="Picture 2" descr="ì¸ë¶ì¸ ì¶ìê¸ì§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34420E12-C508-48FC-AAD1-ABD59583C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75" r="5726" b="11765"/>
          <a:stretch/>
        </p:blipFill>
        <p:spPr bwMode="auto">
          <a:xfrm>
            <a:off x="5409034" y="1003177"/>
            <a:ext cx="3107104" cy="3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05E6C0-D6DF-43E2-A0FC-423239A46C32}"/>
              </a:ext>
            </a:extLst>
          </p:cNvPr>
          <p:cNvCxnSpPr>
            <a:cxnSpLocks/>
          </p:cNvCxnSpPr>
          <p:nvPr/>
        </p:nvCxnSpPr>
        <p:spPr>
          <a:xfrm>
            <a:off x="4048738" y="4759617"/>
            <a:ext cx="598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975616-2D37-4E26-9F4D-D10F491AE90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57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기대 효과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40EBA-0217-4A1F-BE5A-43F5CF25328D}"/>
              </a:ext>
            </a:extLst>
          </p:cNvPr>
          <p:cNvSpPr/>
          <p:nvPr/>
        </p:nvSpPr>
        <p:spPr>
          <a:xfrm>
            <a:off x="4949535" y="4279984"/>
            <a:ext cx="402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기술의 확장성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DA08D-9FCC-40DE-99A4-001A3272C458}"/>
              </a:ext>
            </a:extLst>
          </p:cNvPr>
          <p:cNvSpPr/>
          <p:nvPr/>
        </p:nvSpPr>
        <p:spPr>
          <a:xfrm>
            <a:off x="5501128" y="4834082"/>
            <a:ext cx="4026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모바일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이용증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유체크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푸시알람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0" name="Picture 2" descr="íì¥ì±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76B2B745-CB0A-4B8D-AA14-91C030A0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90" y="1304495"/>
            <a:ext cx="2421391" cy="24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BB2744-51E8-42DD-B741-FC88AC82E247}"/>
              </a:ext>
            </a:extLst>
          </p:cNvPr>
          <p:cNvCxnSpPr>
            <a:cxnSpLocks/>
          </p:cNvCxnSpPr>
          <p:nvPr/>
        </p:nvCxnSpPr>
        <p:spPr>
          <a:xfrm>
            <a:off x="4048738" y="4759617"/>
            <a:ext cx="598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038B18-96E3-4F8E-908E-1921E6D4F55D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13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6241211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17458" y="245553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17458" y="297988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17458" y="350423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58" y="4028580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4552927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403837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4564614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348786" y="508693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F2B55F-F21D-4434-9945-27B5AB3780F3}"/>
              </a:ext>
            </a:extLst>
          </p:cNvPr>
          <p:cNvSpPr txBox="1"/>
          <p:nvPr/>
        </p:nvSpPr>
        <p:spPr>
          <a:xfrm>
            <a:off x="6910274" y="243764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 소개 및 역할 분담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DF2AAD-2F20-4354-858D-890A82E9E555}"/>
              </a:ext>
            </a:extLst>
          </p:cNvPr>
          <p:cNvSpPr txBox="1"/>
          <p:nvPr/>
        </p:nvSpPr>
        <p:spPr>
          <a:xfrm>
            <a:off x="6910274" y="29822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배경 및 중요성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B79E6-2DCE-4462-8BAA-23B224757FA3}"/>
              </a:ext>
            </a:extLst>
          </p:cNvPr>
          <p:cNvSpPr txBox="1"/>
          <p:nvPr/>
        </p:nvSpPr>
        <p:spPr>
          <a:xfrm>
            <a:off x="6910274" y="350315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목표 및 내용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4027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454921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507727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507086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56016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5592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26806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43983" y="2310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4978125" y="2497976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08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Q&amp;A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038B18-96E3-4F8E-908E-1921E6D4F55D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60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08257" y="231044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 소개 및 역할 분담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3895725" y="3912918"/>
            <a:ext cx="71780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730119" y="2474589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76871" y="3002917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103638" y="3529686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51333" y="4057427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571689" y="4583664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516425" y="5105987"/>
            <a:ext cx="487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4FE00DF-7758-4475-9E56-7F793CBA1680}"/>
              </a:ext>
            </a:extLst>
          </p:cNvPr>
          <p:cNvSpPr/>
          <p:nvPr/>
        </p:nvSpPr>
        <p:spPr>
          <a:xfrm>
            <a:off x="4278797" y="3262857"/>
            <a:ext cx="1143739" cy="4882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B7B7B7"/>
              </a:solidFill>
              <a:latin typeface="KoPub돋움체 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4BA12E0-B7DD-40D4-BE7B-24A89908A5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56" y="1843559"/>
            <a:ext cx="1271823" cy="12718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DCD5B6C-F821-4492-9B16-13FCC745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72" y="1028500"/>
            <a:ext cx="832583" cy="832583"/>
          </a:xfrm>
          <a:prstGeom prst="rect">
            <a:avLst/>
          </a:prstGeom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BC3EC2E-1E55-4CD1-BD8D-7D6D4CE69942}"/>
              </a:ext>
            </a:extLst>
          </p:cNvPr>
          <p:cNvSpPr/>
          <p:nvPr/>
        </p:nvSpPr>
        <p:spPr>
          <a:xfrm>
            <a:off x="6080317" y="3262857"/>
            <a:ext cx="1143739" cy="4882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B7B7B7"/>
              </a:solidFill>
              <a:latin typeface="Kopu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0305248E-9E32-4289-BF84-6B3A62C67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76" y="1843559"/>
            <a:ext cx="1271823" cy="12718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FD6D5BD-2EF1-4741-8C08-A58B74E0E40B}"/>
              </a:ext>
            </a:extLst>
          </p:cNvPr>
          <p:cNvSpPr/>
          <p:nvPr/>
        </p:nvSpPr>
        <p:spPr>
          <a:xfrm>
            <a:off x="7858418" y="3262857"/>
            <a:ext cx="1143739" cy="4882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B7B7B7"/>
              </a:solidFill>
              <a:latin typeface="Kopu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2E7E6066-7DD4-4882-A3AF-F64B54AEF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77" y="1843559"/>
            <a:ext cx="1271823" cy="12718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AE7DFD8-3403-4B96-89AE-140290D0B829}"/>
              </a:ext>
            </a:extLst>
          </p:cNvPr>
          <p:cNvSpPr/>
          <p:nvPr/>
        </p:nvSpPr>
        <p:spPr>
          <a:xfrm>
            <a:off x="9645882" y="3262857"/>
            <a:ext cx="1143739" cy="4882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B7B7B7"/>
              </a:solidFill>
              <a:latin typeface="Kopu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A2BBF22E-6DB8-4468-9999-453C9D2ED3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41" y="1843559"/>
            <a:ext cx="1271823" cy="127182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77CD8B-BC84-4CDA-8943-0852C0897631}"/>
              </a:ext>
            </a:extLst>
          </p:cNvPr>
          <p:cNvGrpSpPr/>
          <p:nvPr/>
        </p:nvGrpSpPr>
        <p:grpSpPr>
          <a:xfrm>
            <a:off x="10256350" y="1800609"/>
            <a:ext cx="263941" cy="239203"/>
            <a:chOff x="10584398" y="1807924"/>
            <a:chExt cx="263941" cy="239203"/>
          </a:xfrm>
        </p:grpSpPr>
        <p:sp>
          <p:nvSpPr>
            <p:cNvPr id="99" name="이등변 삼각형 98">
              <a:extLst>
                <a:ext uri="{FF2B5EF4-FFF2-40B4-BE49-F238E27FC236}">
                  <a16:creationId xmlns:a16="http://schemas.microsoft.com/office/drawing/2014/main" id="{F9FAD1CB-86E2-44BF-98EF-046B3F0A9267}"/>
                </a:ext>
              </a:extLst>
            </p:cNvPr>
            <p:cNvSpPr/>
            <p:nvPr/>
          </p:nvSpPr>
          <p:spPr>
            <a:xfrm rot="7437555">
              <a:off x="10577683" y="1814639"/>
              <a:ext cx="157915" cy="14448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43F9C913-B7B9-431B-A235-E477E7847824}"/>
                </a:ext>
              </a:extLst>
            </p:cNvPr>
            <p:cNvSpPr/>
            <p:nvPr/>
          </p:nvSpPr>
          <p:spPr>
            <a:xfrm rot="18237555">
              <a:off x="10697138" y="1895927"/>
              <a:ext cx="157915" cy="14448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E7CCAA9-254F-4BC1-8D32-44912952BF77}"/>
                </a:ext>
              </a:extLst>
            </p:cNvPr>
            <p:cNvSpPr/>
            <p:nvPr/>
          </p:nvSpPr>
          <p:spPr>
            <a:xfrm rot="2037555">
              <a:off x="10655130" y="1864775"/>
              <a:ext cx="122864" cy="1249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58279E-6B22-4231-BB07-CDEDAEA6D43B}"/>
              </a:ext>
            </a:extLst>
          </p:cNvPr>
          <p:cNvGrpSpPr/>
          <p:nvPr/>
        </p:nvGrpSpPr>
        <p:grpSpPr>
          <a:xfrm>
            <a:off x="5810497" y="4025645"/>
            <a:ext cx="1783994" cy="2236243"/>
            <a:chOff x="5898748" y="4025645"/>
            <a:chExt cx="1598937" cy="22362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2B4013-07A6-4524-BF0F-1E3C502F5A53}"/>
                </a:ext>
              </a:extLst>
            </p:cNvPr>
            <p:cNvSpPr txBox="1"/>
            <p:nvPr/>
          </p:nvSpPr>
          <p:spPr>
            <a:xfrm>
              <a:off x="6001868" y="4149298"/>
              <a:ext cx="1495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AE58E555-F74C-4804-A8D7-50F28C46939F}"/>
                </a:ext>
              </a:extLst>
            </p:cNvPr>
            <p:cNvSpPr/>
            <p:nvPr/>
          </p:nvSpPr>
          <p:spPr>
            <a:xfrm>
              <a:off x="5898748" y="4025645"/>
              <a:ext cx="1506876" cy="2236243"/>
            </a:xfrm>
            <a:prstGeom prst="roundRect">
              <a:avLst>
                <a:gd name="adj" fmla="val 5924"/>
              </a:avLst>
            </a:prstGeom>
            <a:noFill/>
            <a:ln>
              <a:solidFill>
                <a:srgbClr val="B7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200" dirty="0">
                <a:solidFill>
                  <a:schemeClr val="tx1"/>
                </a:solidFill>
                <a:latin typeface="KoPub돋움체 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6AE6746-7583-42F9-86A7-9ABBE50BCB7E}"/>
              </a:ext>
            </a:extLst>
          </p:cNvPr>
          <p:cNvSpPr txBox="1"/>
          <p:nvPr/>
        </p:nvSpPr>
        <p:spPr>
          <a:xfrm>
            <a:off x="4278797" y="3338847"/>
            <a:ext cx="11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조재영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1DBF86-93D2-4BE2-A7D8-B778576B32ED}"/>
              </a:ext>
            </a:extLst>
          </p:cNvPr>
          <p:cNvSpPr txBox="1"/>
          <p:nvPr/>
        </p:nvSpPr>
        <p:spPr>
          <a:xfrm>
            <a:off x="6080317" y="3338847"/>
            <a:ext cx="11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안성수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81621C8-0EE5-436A-9E5D-67B4CB5A31CD}"/>
              </a:ext>
            </a:extLst>
          </p:cNvPr>
          <p:cNvSpPr txBox="1"/>
          <p:nvPr/>
        </p:nvSpPr>
        <p:spPr>
          <a:xfrm>
            <a:off x="7858417" y="3338847"/>
            <a:ext cx="11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김민우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715615B-ECA8-4CFF-98AE-185B6F4A8D3B}"/>
              </a:ext>
            </a:extLst>
          </p:cNvPr>
          <p:cNvSpPr txBox="1"/>
          <p:nvPr/>
        </p:nvSpPr>
        <p:spPr>
          <a:xfrm>
            <a:off x="9661263" y="3338847"/>
            <a:ext cx="11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임소율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CA61F3-E158-48D3-9A04-6FB0786D3407}"/>
              </a:ext>
            </a:extLst>
          </p:cNvPr>
          <p:cNvGrpSpPr/>
          <p:nvPr/>
        </p:nvGrpSpPr>
        <p:grpSpPr>
          <a:xfrm>
            <a:off x="4010025" y="4025645"/>
            <a:ext cx="1779194" cy="2236243"/>
            <a:chOff x="4097227" y="4025645"/>
            <a:chExt cx="1594633" cy="2236243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6382268-93BD-45F7-AC58-5D13C9944B80}"/>
                </a:ext>
              </a:extLst>
            </p:cNvPr>
            <p:cNvSpPr/>
            <p:nvPr/>
          </p:nvSpPr>
          <p:spPr>
            <a:xfrm>
              <a:off x="4097227" y="4025645"/>
              <a:ext cx="1506876" cy="2236243"/>
            </a:xfrm>
            <a:prstGeom prst="roundRect">
              <a:avLst>
                <a:gd name="adj" fmla="val 5924"/>
              </a:avLst>
            </a:prstGeom>
            <a:noFill/>
            <a:ln>
              <a:solidFill>
                <a:srgbClr val="B7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/>
                </a:solidFill>
                <a:latin typeface="KoPub돋움체 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178DE05-FE99-4266-9609-14E542434478}"/>
                </a:ext>
              </a:extLst>
            </p:cNvPr>
            <p:cNvSpPr txBox="1"/>
            <p:nvPr/>
          </p:nvSpPr>
          <p:spPr>
            <a:xfrm>
              <a:off x="4196043" y="4149298"/>
              <a:ext cx="14958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안드로이드</a:t>
              </a:r>
              <a:endPara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AD3467-F468-4246-B693-873AFBFD3A0F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447FB7-472C-409D-BCA5-9369A08C4BD4}"/>
              </a:ext>
            </a:extLst>
          </p:cNvPr>
          <p:cNvGrpSpPr/>
          <p:nvPr/>
        </p:nvGrpSpPr>
        <p:grpSpPr>
          <a:xfrm>
            <a:off x="235196" y="653143"/>
            <a:ext cx="2319866" cy="1862048"/>
            <a:chOff x="235196" y="653143"/>
            <a:chExt cx="2319866" cy="186204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1CD19F3-12C9-40E5-B88A-299DDC6DB0CF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B1483D3-5449-4F81-9722-A3C05BCA89E6}"/>
                </a:ext>
              </a:extLst>
            </p:cNvPr>
            <p:cNvSpPr/>
            <p:nvPr/>
          </p:nvSpPr>
          <p:spPr>
            <a:xfrm>
              <a:off x="235196" y="1546452"/>
              <a:ext cx="2319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팀원 소개 및 역할 분담</a:t>
              </a: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971171A-0290-474B-9ABF-F9DEF69D065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9A918A-783F-44F6-A946-13790C8735C6}"/>
              </a:ext>
            </a:extLst>
          </p:cNvPr>
          <p:cNvGrpSpPr/>
          <p:nvPr/>
        </p:nvGrpSpPr>
        <p:grpSpPr>
          <a:xfrm>
            <a:off x="7605031" y="4025645"/>
            <a:ext cx="1780965" cy="2236243"/>
            <a:chOff x="7692231" y="4025645"/>
            <a:chExt cx="1596220" cy="223624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31CF8624-90AF-4468-A137-3AA0F4D54772}"/>
                </a:ext>
              </a:extLst>
            </p:cNvPr>
            <p:cNvSpPr/>
            <p:nvPr/>
          </p:nvSpPr>
          <p:spPr>
            <a:xfrm>
              <a:off x="7692231" y="4025645"/>
              <a:ext cx="1506876" cy="2236243"/>
            </a:xfrm>
            <a:prstGeom prst="roundRect">
              <a:avLst>
                <a:gd name="adj" fmla="val 5924"/>
              </a:avLst>
            </a:prstGeom>
            <a:noFill/>
            <a:ln>
              <a:solidFill>
                <a:srgbClr val="B7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5084C9-95E4-46F6-94DA-C88A0E3DAD58}"/>
                </a:ext>
              </a:extLst>
            </p:cNvPr>
            <p:cNvSpPr txBox="1"/>
            <p:nvPr/>
          </p:nvSpPr>
          <p:spPr>
            <a:xfrm>
              <a:off x="7792634" y="4168165"/>
              <a:ext cx="1495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</a:t>
              </a:r>
              <a:endPara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데이터베이스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2880F7-DA61-4B69-8A40-0DF6CD799593}"/>
              </a:ext>
            </a:extLst>
          </p:cNvPr>
          <p:cNvGrpSpPr/>
          <p:nvPr/>
        </p:nvGrpSpPr>
        <p:grpSpPr>
          <a:xfrm>
            <a:off x="9392461" y="4025645"/>
            <a:ext cx="1786026" cy="2236243"/>
            <a:chOff x="9479696" y="4025645"/>
            <a:chExt cx="1600757" cy="2236243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7584B0B2-00B3-4383-9D3B-F6CFAA9E51D5}"/>
                </a:ext>
              </a:extLst>
            </p:cNvPr>
            <p:cNvSpPr/>
            <p:nvPr/>
          </p:nvSpPr>
          <p:spPr>
            <a:xfrm>
              <a:off x="9479696" y="4025645"/>
              <a:ext cx="1506876" cy="2236243"/>
            </a:xfrm>
            <a:prstGeom prst="roundRect">
              <a:avLst>
                <a:gd name="adj" fmla="val 5924"/>
              </a:avLst>
            </a:prstGeom>
            <a:noFill/>
            <a:ln>
              <a:solidFill>
                <a:srgbClr val="B7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C9ADEB-4FD3-417B-9711-EE3B1B0723CB}"/>
                </a:ext>
              </a:extLst>
            </p:cNvPr>
            <p:cNvSpPr txBox="1"/>
            <p:nvPr/>
          </p:nvSpPr>
          <p:spPr>
            <a:xfrm>
              <a:off x="9584636" y="4165433"/>
              <a:ext cx="1495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600" b="1" dirty="0" err="1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라즈베리파이</a:t>
              </a:r>
              <a:endPara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</a:t>
              </a:r>
              <a:endPara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AD14C6-B27A-4A25-906D-848731EB9384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C7D0A53-B933-4E02-B245-374EE749F813}"/>
              </a:ext>
            </a:extLst>
          </p:cNvPr>
          <p:cNvCxnSpPr>
            <a:cxnSpLocks/>
          </p:cNvCxnSpPr>
          <p:nvPr/>
        </p:nvCxnSpPr>
        <p:spPr>
          <a:xfrm>
            <a:off x="3895725" y="6537014"/>
            <a:ext cx="71780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64547" y="231044"/>
            <a:ext cx="266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배경 및 중요성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E1800A-B6B4-4375-A030-D6CCF24F4473}"/>
              </a:ext>
            </a:extLst>
          </p:cNvPr>
          <p:cNvGrpSpPr/>
          <p:nvPr/>
        </p:nvGrpSpPr>
        <p:grpSpPr>
          <a:xfrm>
            <a:off x="2561630" y="2112434"/>
            <a:ext cx="2524217" cy="2124587"/>
            <a:chOff x="1382116" y="3200400"/>
            <a:chExt cx="2527038" cy="21269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8C054BC-32B8-474C-B64D-8592F03E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116" y="3200400"/>
              <a:ext cx="1705387" cy="207650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E0EAEAE-4343-4D90-BCFB-EDF3A988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509" y="3952518"/>
              <a:ext cx="970645" cy="1374843"/>
            </a:xfrm>
            <a:prstGeom prst="rect">
              <a:avLst/>
            </a:prstGeom>
          </p:spPr>
        </p:pic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051B8EF-3C08-420B-A916-3DB286FB0B49}"/>
              </a:ext>
            </a:extLst>
          </p:cNvPr>
          <p:cNvSpPr/>
          <p:nvPr/>
        </p:nvSpPr>
        <p:spPr>
          <a:xfrm>
            <a:off x="5636775" y="2764088"/>
            <a:ext cx="1037129" cy="53325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886216-3418-4FE8-91B0-3773B74ED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69" y="1546974"/>
            <a:ext cx="708269" cy="708269"/>
          </a:xfrm>
          <a:prstGeom prst="rect">
            <a:avLst/>
          </a:prstGeom>
        </p:spPr>
      </p:pic>
      <p:pic>
        <p:nvPicPr>
          <p:cNvPr id="27" name="Picture 2" descr="ì¸ì¢ë íìì¦ì ëí ì´ë¯¸ì§ ê²ìê²°ê³¼">
            <a:extLst>
              <a:ext uri="{FF2B5EF4-FFF2-40B4-BE49-F238E27FC236}">
                <a16:creationId xmlns:a16="http://schemas.microsoft.com/office/drawing/2014/main" id="{5C9E66DD-70E8-4890-AF58-6E262752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3579">
            <a:off x="4083382" y="2212222"/>
            <a:ext cx="600186" cy="39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7B8236-9EB5-416D-B3C5-050E6BDA2EE8}"/>
              </a:ext>
            </a:extLst>
          </p:cNvPr>
          <p:cNvGrpSpPr/>
          <p:nvPr/>
        </p:nvGrpSpPr>
        <p:grpSpPr>
          <a:xfrm>
            <a:off x="7224832" y="2062037"/>
            <a:ext cx="2524217" cy="2124587"/>
            <a:chOff x="1382116" y="3200400"/>
            <a:chExt cx="2527038" cy="212696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90C93AA-7C7D-4C60-8412-A3E8C6C1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116" y="3200400"/>
              <a:ext cx="1705387" cy="207650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597823E-1092-4B9E-BAC5-700CE52A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509" y="3952518"/>
              <a:ext cx="970645" cy="1374843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BC579DD-BD7D-4069-BD00-26A5DA61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2271" flipH="1">
            <a:off x="8943201" y="2261463"/>
            <a:ext cx="210191" cy="4188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A1A68D-90CC-46E9-B15D-47A895392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095" y="1546973"/>
            <a:ext cx="946398" cy="7388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DDDAE5-318B-4463-B17C-83F0D8AD430E}"/>
              </a:ext>
            </a:extLst>
          </p:cNvPr>
          <p:cNvSpPr txBox="1"/>
          <p:nvPr/>
        </p:nvSpPr>
        <p:spPr>
          <a:xfrm>
            <a:off x="7122871" y="1545485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 시스템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A6E5C8-588C-4BA6-94F0-47ACA1C5BB14}"/>
              </a:ext>
            </a:extLst>
          </p:cNvPr>
          <p:cNvSpPr txBox="1"/>
          <p:nvPr/>
        </p:nvSpPr>
        <p:spPr>
          <a:xfrm>
            <a:off x="2540470" y="1545485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카드 방식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BA53E0-D94B-49B8-8542-433A748B9E23}"/>
              </a:ext>
            </a:extLst>
          </p:cNvPr>
          <p:cNvSpPr/>
          <p:nvPr/>
        </p:nvSpPr>
        <p:spPr>
          <a:xfrm>
            <a:off x="2199425" y="4518636"/>
            <a:ext cx="3676071" cy="1564836"/>
          </a:xfrm>
          <a:prstGeom prst="roundRect">
            <a:avLst>
              <a:gd name="adj" fmla="val 5924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  <a:latin typeface="KoPub돋움체 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73140D-AD6D-4A56-92C4-0C91371F207E}"/>
              </a:ext>
            </a:extLst>
          </p:cNvPr>
          <p:cNvSpPr txBox="1"/>
          <p:nvPr/>
        </p:nvSpPr>
        <p:spPr>
          <a:xfrm>
            <a:off x="2634246" y="4736725"/>
            <a:ext cx="279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발급의 번거로움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 발생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분실위험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C400BA3-E5FC-411D-ABDA-1BB4BB838A1F}"/>
              </a:ext>
            </a:extLst>
          </p:cNvPr>
          <p:cNvSpPr/>
          <p:nvPr/>
        </p:nvSpPr>
        <p:spPr>
          <a:xfrm>
            <a:off x="6877462" y="4518636"/>
            <a:ext cx="3676071" cy="1564836"/>
          </a:xfrm>
          <a:prstGeom prst="roundRect">
            <a:avLst>
              <a:gd name="adj" fmla="val 5924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  <a:latin typeface="KoPub돋움체 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DCC5D-070F-4DF2-8C66-EFA727FD620F}"/>
              </a:ext>
            </a:extLst>
          </p:cNvPr>
          <p:cNvSpPr txBox="1"/>
          <p:nvPr/>
        </p:nvSpPr>
        <p:spPr>
          <a:xfrm>
            <a:off x="7320403" y="4736725"/>
            <a:ext cx="279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학사정보 로그인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어플리케이션의 접근성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도용 불가능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이후 확장성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47D7-4A5B-49BB-A8B9-2A91A2F5580D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B86186-2DA9-4F84-B439-46FD60D60544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AE8C-55A5-4E9B-9CF7-043890869047}"/>
              </a:ext>
            </a:extLst>
          </p:cNvPr>
          <p:cNvSpPr/>
          <p:nvPr/>
        </p:nvSpPr>
        <p:spPr>
          <a:xfrm>
            <a:off x="235196" y="1546452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배경 및 중요성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2D14DF-BECE-4DB5-BA67-78AA1D39FAAB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5B0A2A-FF9E-45BB-B4EB-4345525EA788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/>
      <p:bldP spid="36" grpId="0" animBg="1"/>
      <p:bldP spid="37" grpId="0"/>
      <p:bldP spid="38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64551" y="231044"/>
            <a:ext cx="266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배경 및 중요성</a:t>
            </a:r>
          </a:p>
        </p:txBody>
      </p:sp>
      <p:pic>
        <p:nvPicPr>
          <p:cNvPr id="53" name="Picture 6" descr="ìëë¬¸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2A745C0F-5EA4-45B5-A3EB-6D050B94F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 b="6388"/>
          <a:stretch/>
        </p:blipFill>
        <p:spPr bwMode="auto">
          <a:xfrm>
            <a:off x="2606136" y="2501798"/>
            <a:ext cx="2376906" cy="17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QRì½ë ì¤ìºëì ëí ì´ë¯¸ì§ ê²ìê²°ê³¼">
            <a:extLst>
              <a:ext uri="{FF2B5EF4-FFF2-40B4-BE49-F238E27FC236}">
                <a16:creationId xmlns:a16="http://schemas.microsoft.com/office/drawing/2014/main" id="{1C23107E-DD92-421C-8992-548D3653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571" y="2389964"/>
            <a:ext cx="1844151" cy="184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8C41D7EC-9E62-48C4-9DF7-392FCE349EFB}"/>
              </a:ext>
            </a:extLst>
          </p:cNvPr>
          <p:cNvSpPr/>
          <p:nvPr/>
        </p:nvSpPr>
        <p:spPr>
          <a:xfrm>
            <a:off x="6035838" y="3015500"/>
            <a:ext cx="892445" cy="45886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12" descr="ìë²ì»´í¨í°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6D39949B-15B0-4B15-BA87-CB1E0319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877" y="2365709"/>
            <a:ext cx="1196649" cy="16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C2EE72F-94C0-40FE-A320-FCCDA728B98A}"/>
              </a:ext>
            </a:extLst>
          </p:cNvPr>
          <p:cNvCxnSpPr>
            <a:stCxn id="54" idx="3"/>
            <a:endCxn id="63" idx="1"/>
          </p:cNvCxnSpPr>
          <p:nvPr/>
        </p:nvCxnSpPr>
        <p:spPr>
          <a:xfrm flipV="1">
            <a:off x="9197722" y="3207103"/>
            <a:ext cx="396155" cy="104937"/>
          </a:xfrm>
          <a:prstGeom prst="curvedConnector3">
            <a:avLst/>
          </a:prstGeom>
          <a:ln w="25400">
            <a:solidFill>
              <a:srgbClr val="B7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05630FD-948D-47FB-BE72-72363D9F6AEC}"/>
              </a:ext>
            </a:extLst>
          </p:cNvPr>
          <p:cNvSpPr txBox="1"/>
          <p:nvPr/>
        </p:nvSpPr>
        <p:spPr>
          <a:xfrm>
            <a:off x="2413465" y="1565985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출입문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DB3995-3E06-4E34-9515-A91864B6B439}"/>
              </a:ext>
            </a:extLst>
          </p:cNvPr>
          <p:cNvSpPr txBox="1"/>
          <p:nvPr/>
        </p:nvSpPr>
        <p:spPr>
          <a:xfrm>
            <a:off x="7429954" y="153106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도입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84F079-EE20-4DFB-BB1C-B33AEECA6629}"/>
              </a:ext>
            </a:extLst>
          </p:cNvPr>
          <p:cNvSpPr/>
          <p:nvPr/>
        </p:nvSpPr>
        <p:spPr>
          <a:xfrm>
            <a:off x="2149224" y="4699430"/>
            <a:ext cx="3676071" cy="1564836"/>
          </a:xfrm>
          <a:prstGeom prst="roundRect">
            <a:avLst>
              <a:gd name="adj" fmla="val 5924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  <a:latin typeface="KoPub돋움체 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2EC6A2-B9FE-4DDA-85D7-DF630351D496}"/>
              </a:ext>
            </a:extLst>
          </p:cNvPr>
          <p:cNvSpPr txBox="1"/>
          <p:nvPr/>
        </p:nvSpPr>
        <p:spPr>
          <a:xfrm>
            <a:off x="2353100" y="4917519"/>
            <a:ext cx="279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인증시스템이 없는 자동문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외부인 출입 자유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수기작성을 통한 데이터 관리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1A9E28B-DCA5-40B1-863C-3806DD0898C2}"/>
              </a:ext>
            </a:extLst>
          </p:cNvPr>
          <p:cNvSpPr/>
          <p:nvPr/>
        </p:nvSpPr>
        <p:spPr>
          <a:xfrm>
            <a:off x="7212109" y="4699430"/>
            <a:ext cx="3676071" cy="1564836"/>
          </a:xfrm>
          <a:prstGeom prst="roundRect">
            <a:avLst>
              <a:gd name="adj" fmla="val 5924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  <a:latin typeface="KoPub돋움체 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0A209C-5EAF-4710-80C2-B06616A28653}"/>
              </a:ext>
            </a:extLst>
          </p:cNvPr>
          <p:cNvSpPr txBox="1"/>
          <p:nvPr/>
        </p:nvSpPr>
        <p:spPr>
          <a:xfrm>
            <a:off x="7415985" y="4917519"/>
            <a:ext cx="279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도입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외부인 출입 제한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서버를 통한 데이터 관리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73085B-0BFB-43BF-8EE7-5811A80BBCA8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A75CA43-EB3E-42BE-AB93-7F27D086C33D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CE7CC5-FE5E-45D9-BEB4-C1FF33B9BFE3}"/>
              </a:ext>
            </a:extLst>
          </p:cNvPr>
          <p:cNvSpPr/>
          <p:nvPr/>
        </p:nvSpPr>
        <p:spPr>
          <a:xfrm>
            <a:off x="235196" y="1546452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배경 및 중요성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9339B44-98E3-4384-B8B4-88FA08F892B5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928FB1-5BB4-4A63-ADAF-038BDCC9BA49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0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6" grpId="0"/>
      <p:bldP spid="67" grpId="0"/>
      <p:bldP spid="68" grpId="0" animBg="1"/>
      <p:bldP spid="69" grpId="0"/>
      <p:bldP spid="70" grpId="0" animBg="1"/>
      <p:bldP spid="71" grpId="0"/>
      <p:bldP spid="77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목표 및 내용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F3C059-B37D-4546-BAC9-5D7722D6D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28" y="882456"/>
            <a:ext cx="1210103" cy="2197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FB8426-8564-4347-9C62-79E59A0F1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20" y="872922"/>
            <a:ext cx="2087500" cy="20875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461DF-5670-4E55-A1F3-E44A9A6AB5D2}"/>
              </a:ext>
            </a:extLst>
          </p:cNvPr>
          <p:cNvSpPr txBox="1"/>
          <p:nvPr/>
        </p:nvSpPr>
        <p:spPr>
          <a:xfrm>
            <a:off x="4389955" y="318020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B05B50-1617-4DDF-B993-812D5C782AE3}"/>
              </a:ext>
            </a:extLst>
          </p:cNvPr>
          <p:cNvSpPr txBox="1"/>
          <p:nvPr/>
        </p:nvSpPr>
        <p:spPr>
          <a:xfrm>
            <a:off x="7802046" y="318020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235196" y="1546452"/>
              <a:ext cx="18373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목표 및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_x394038776" descr="EMB000020041e36">
            <a:extLst>
              <a:ext uri="{FF2B5EF4-FFF2-40B4-BE49-F238E27FC236}">
                <a16:creationId xmlns:a16="http://schemas.microsoft.com/office/drawing/2014/main" id="{9257748B-E73F-419D-B054-EAD0E2C5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8139423" y="3914775"/>
            <a:ext cx="2087496" cy="19621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ADECD1-E0B3-45F4-B1D9-2925F65A0644}"/>
              </a:ext>
            </a:extLst>
          </p:cNvPr>
          <p:cNvSpPr txBox="1"/>
          <p:nvPr/>
        </p:nvSpPr>
        <p:spPr>
          <a:xfrm>
            <a:off x="7802046" y="6096974"/>
            <a:ext cx="276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인증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BCBC71-556C-4AAF-BA53-4B3ACCCDBCF5}"/>
              </a:ext>
            </a:extLst>
          </p:cNvPr>
          <p:cNvGrpSpPr/>
          <p:nvPr/>
        </p:nvGrpSpPr>
        <p:grpSpPr>
          <a:xfrm>
            <a:off x="4559292" y="4022191"/>
            <a:ext cx="2423574" cy="2444115"/>
            <a:chOff x="8417671" y="3834130"/>
            <a:chExt cx="2423574" cy="244411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72034BB-3E97-45D1-8597-B6CC59BA6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671" y="3834130"/>
              <a:ext cx="2423574" cy="1734820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2FDC05-9556-4CE7-A47C-282C9227D1A1}"/>
                </a:ext>
              </a:extLst>
            </p:cNvPr>
            <p:cNvSpPr txBox="1">
              <a:spLocks/>
            </p:cNvSpPr>
            <p:nvPr/>
          </p:nvSpPr>
          <p:spPr>
            <a:xfrm>
              <a:off x="9055099" y="5909310"/>
              <a:ext cx="114871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복</a:t>
              </a:r>
              <a:r>
                <a:rPr lang="en-US" altLang="ko-KR" sz="1800" b="1" cap="none" dirty="0" err="1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호화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80"/>
            <a:ext cx="12192000" cy="470535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073015" y="231140"/>
            <a:ext cx="20459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목표 및 내용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4676775" y="2934970"/>
            <a:ext cx="1662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관리자 UI/UX</a:t>
            </a:r>
            <a:endParaRPr lang="ko-KR" altLang="en-US" sz="1800" b="1" cap="none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EFC7AA-B62F-4B18-9574-CCD5A123D267}"/>
              </a:ext>
            </a:extLst>
          </p:cNvPr>
          <p:cNvGrpSpPr/>
          <p:nvPr/>
        </p:nvGrpSpPr>
        <p:grpSpPr>
          <a:xfrm>
            <a:off x="8747125" y="988060"/>
            <a:ext cx="1748790" cy="2315845"/>
            <a:chOff x="8747125" y="988060"/>
            <a:chExt cx="1748790" cy="2315845"/>
          </a:xfrm>
        </p:grpSpPr>
        <p:pic>
          <p:nvPicPr>
            <p:cNvPr id="11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125" y="988060"/>
              <a:ext cx="1748790" cy="174053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8883650" y="2934970"/>
              <a:ext cx="148717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데이터 관리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3C4954-92B1-4371-9BE8-522DF187EFD9}"/>
              </a:ext>
            </a:extLst>
          </p:cNvPr>
          <p:cNvGrpSpPr/>
          <p:nvPr/>
        </p:nvGrpSpPr>
        <p:grpSpPr>
          <a:xfrm>
            <a:off x="4643120" y="3825875"/>
            <a:ext cx="1748790" cy="2454275"/>
            <a:chOff x="4643120" y="3825875"/>
            <a:chExt cx="1748790" cy="2454275"/>
          </a:xfrm>
        </p:grpSpPr>
        <p:pic>
          <p:nvPicPr>
            <p:cNvPr id="12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120" y="3825875"/>
              <a:ext cx="1748790" cy="174879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942840" y="5911215"/>
              <a:ext cx="114871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동기화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147D24-FAA6-4A78-9116-43F9BEFAB221}"/>
              </a:ext>
            </a:extLst>
          </p:cNvPr>
          <p:cNvSpPr txBox="1"/>
          <p:nvPr/>
        </p:nvSpPr>
        <p:spPr>
          <a:xfrm>
            <a:off x="-87630" y="2409190"/>
            <a:ext cx="2762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F601F-ED66-49A6-BEB0-2DA28D10D39F}"/>
              </a:ext>
            </a:extLst>
          </p:cNvPr>
          <p:cNvGrpSpPr/>
          <p:nvPr/>
        </p:nvGrpSpPr>
        <p:grpSpPr>
          <a:xfrm>
            <a:off x="234950" y="653415"/>
            <a:ext cx="2235835" cy="1861820"/>
            <a:chOff x="234950" y="653415"/>
            <a:chExt cx="2235835" cy="18618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08DE98-34E7-4A5F-A502-1DCE0CF8B762}"/>
                </a:ext>
              </a:extLst>
            </p:cNvPr>
            <p:cNvSpPr txBox="1"/>
            <p:nvPr/>
          </p:nvSpPr>
          <p:spPr>
            <a:xfrm>
              <a:off x="387985" y="653415"/>
              <a:ext cx="2014220" cy="18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59869-55C5-4E48-AA94-5246A769E733}"/>
                </a:ext>
              </a:extLst>
            </p:cNvPr>
            <p:cNvSpPr/>
            <p:nvPr/>
          </p:nvSpPr>
          <p:spPr>
            <a:xfrm>
              <a:off x="473075" y="1546225"/>
              <a:ext cx="1641475" cy="3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D8BD89-EF67-4814-A883-46EC0EBAFCC9}"/>
                </a:ext>
              </a:extLst>
            </p:cNvPr>
            <p:cNvSpPr/>
            <p:nvPr/>
          </p:nvSpPr>
          <p:spPr>
            <a:xfrm>
              <a:off x="234950" y="1546225"/>
              <a:ext cx="1837055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목표 및 내용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540A864-A065-4AF2-8438-DE81E421524E}"/>
                </a:ext>
              </a:extLst>
            </p:cNvPr>
            <p:cNvCxnSpPr>
              <a:cxnSpLocks/>
            </p:cNvCxnSpPr>
            <p:nvPr/>
          </p:nvCxnSpPr>
          <p:spPr>
            <a:xfrm>
              <a:off x="234950" y="2334260"/>
              <a:ext cx="22358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720B8E-A4A9-4578-B4DB-D4AED5B1F441}"/>
              </a:ext>
            </a:extLst>
          </p:cNvPr>
          <p:cNvGrpSpPr/>
          <p:nvPr/>
        </p:nvGrpSpPr>
        <p:grpSpPr>
          <a:xfrm>
            <a:off x="8240395" y="3728619"/>
            <a:ext cx="2762249" cy="2551531"/>
            <a:chOff x="4356630" y="3914775"/>
            <a:chExt cx="2762249" cy="2551531"/>
          </a:xfrm>
        </p:grpSpPr>
        <p:pic>
          <p:nvPicPr>
            <p:cNvPr id="25" name="Picture 2" descr="ìí¸íì ëí ì´ë¯¸ì§ ê²ìê²°ê³¼">
              <a:extLst>
                <a:ext uri="{FF2B5EF4-FFF2-40B4-BE49-F238E27FC236}">
                  <a16:creationId xmlns:a16="http://schemas.microsoft.com/office/drawing/2014/main" id="{109DC98B-8063-42D9-9F01-5E691F8C4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704" y="3914775"/>
              <a:ext cx="2324100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11C207-370E-4AFD-AAF0-1386DD258620}"/>
                </a:ext>
              </a:extLst>
            </p:cNvPr>
            <p:cNvSpPr txBox="1"/>
            <p:nvPr/>
          </p:nvSpPr>
          <p:spPr>
            <a:xfrm>
              <a:off x="4356630" y="6096974"/>
              <a:ext cx="2762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암호화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E2D736-0108-46B6-B734-A12C78242B2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8" name="Picture 2" descr="ui/uxì ëí ì´ë¯¸ì§ ê²ìê²°ê³¼">
            <a:extLst>
              <a:ext uri="{FF2B5EF4-FFF2-40B4-BE49-F238E27FC236}">
                <a16:creationId xmlns:a16="http://schemas.microsoft.com/office/drawing/2014/main" id="{0D0029D3-5F8C-4BEC-BA73-3C132B97D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44" y="1358900"/>
            <a:ext cx="3041193" cy="13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1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80"/>
            <a:ext cx="12192000" cy="470535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073015" y="231140"/>
            <a:ext cx="20459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목표 및 내용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8DFE2-674C-43E9-8DEF-F9EB3D5BEF06}"/>
              </a:ext>
            </a:extLst>
          </p:cNvPr>
          <p:cNvGrpSpPr/>
          <p:nvPr/>
        </p:nvGrpSpPr>
        <p:grpSpPr>
          <a:xfrm>
            <a:off x="2912745" y="2051685"/>
            <a:ext cx="2762885" cy="3058795"/>
            <a:chOff x="2912745" y="2051685"/>
            <a:chExt cx="2762885" cy="30587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31845" y="2051685"/>
              <a:ext cx="1924685" cy="1788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2912745" y="4740275"/>
              <a:ext cx="276288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동작</a:t>
              </a: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 감지 센서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458CFB-C2F8-4899-9CFC-153A19F40BB6}"/>
              </a:ext>
            </a:extLst>
          </p:cNvPr>
          <p:cNvGrpSpPr/>
          <p:nvPr/>
        </p:nvGrpSpPr>
        <p:grpSpPr>
          <a:xfrm>
            <a:off x="5735320" y="1874520"/>
            <a:ext cx="2762885" cy="3235960"/>
            <a:chOff x="5735320" y="1874520"/>
            <a:chExt cx="2762885" cy="3235960"/>
          </a:xfrm>
        </p:grpSpPr>
        <p:pic>
          <p:nvPicPr>
            <p:cNvPr id="11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565" y="1874520"/>
              <a:ext cx="2143760" cy="214376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5735320" y="4740275"/>
              <a:ext cx="276288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QR코드 인식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5C107C-5AA0-4887-A695-B5445F410B95}"/>
              </a:ext>
            </a:extLst>
          </p:cNvPr>
          <p:cNvGrpSpPr/>
          <p:nvPr/>
        </p:nvGrpSpPr>
        <p:grpSpPr>
          <a:xfrm>
            <a:off x="8463280" y="1751330"/>
            <a:ext cx="2762885" cy="3359150"/>
            <a:chOff x="8463280" y="1751330"/>
            <a:chExt cx="2762885" cy="3359150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610" y="1751330"/>
              <a:ext cx="1800860" cy="254381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8463280" y="4740275"/>
              <a:ext cx="276288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n w="9525" cap="flat" cmpd="sng">
                    <a:solidFill>
                      <a:schemeClr val="tx1">
                        <a:lumMod val="50000"/>
                        <a:lumOff val="50000"/>
                        <a:alpha val="49803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charset="0"/>
                  <a:ea typeface="KoPub돋움체 Medium" charset="0"/>
                </a:rPr>
                <a:t>출입문 구현</a:t>
              </a:r>
              <a:endParaRPr lang="ko-KR" altLang="en-US" sz="18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C87F44-F792-4E38-91A1-9AB4BE1D161A}"/>
              </a:ext>
            </a:extLst>
          </p:cNvPr>
          <p:cNvSpPr txBox="1"/>
          <p:nvPr/>
        </p:nvSpPr>
        <p:spPr>
          <a:xfrm>
            <a:off x="-87630" y="2409190"/>
            <a:ext cx="2762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EE00BA-2425-4B79-91C8-6E0FCF828F4B}"/>
              </a:ext>
            </a:extLst>
          </p:cNvPr>
          <p:cNvGrpSpPr/>
          <p:nvPr/>
        </p:nvGrpSpPr>
        <p:grpSpPr>
          <a:xfrm>
            <a:off x="234950" y="653415"/>
            <a:ext cx="2235835" cy="1861820"/>
            <a:chOff x="234950" y="653415"/>
            <a:chExt cx="2235835" cy="18618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3A3F96-9614-4728-9486-EBD51E49ADE5}"/>
                </a:ext>
              </a:extLst>
            </p:cNvPr>
            <p:cNvSpPr txBox="1"/>
            <p:nvPr/>
          </p:nvSpPr>
          <p:spPr>
            <a:xfrm>
              <a:off x="387985" y="653415"/>
              <a:ext cx="2014220" cy="18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5C66C2-DAA4-4CB6-8D0F-1AE2548D3783}"/>
                </a:ext>
              </a:extLst>
            </p:cNvPr>
            <p:cNvSpPr/>
            <p:nvPr/>
          </p:nvSpPr>
          <p:spPr>
            <a:xfrm>
              <a:off x="473075" y="1546225"/>
              <a:ext cx="1641475" cy="3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45CD5-E359-4789-B368-972588E28559}"/>
                </a:ext>
              </a:extLst>
            </p:cNvPr>
            <p:cNvSpPr/>
            <p:nvPr/>
          </p:nvSpPr>
          <p:spPr>
            <a:xfrm>
              <a:off x="234950" y="1546225"/>
              <a:ext cx="1837055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목표 및 내용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230C51-25AB-4390-9974-B13926A56169}"/>
                </a:ext>
              </a:extLst>
            </p:cNvPr>
            <p:cNvCxnSpPr>
              <a:cxnSpLocks/>
            </p:cNvCxnSpPr>
            <p:nvPr/>
          </p:nvCxnSpPr>
          <p:spPr>
            <a:xfrm>
              <a:off x="234950" y="2334260"/>
              <a:ext cx="22358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98FCCBE-075C-445F-8224-C752BF12EF9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45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116DAB-4AC3-4121-A82B-EA335091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453119"/>
              </p:ext>
            </p:extLst>
          </p:nvPr>
        </p:nvGraphicFramePr>
        <p:xfrm>
          <a:off x="4829142" y="1649879"/>
          <a:ext cx="6327144" cy="252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786">
                  <a:extLst>
                    <a:ext uri="{9D8B030D-6E8A-4147-A177-3AD203B41FA5}">
                      <a16:colId xmlns:a16="http://schemas.microsoft.com/office/drawing/2014/main" val="2164713432"/>
                    </a:ext>
                  </a:extLst>
                </a:gridCol>
                <a:gridCol w="1581786">
                  <a:extLst>
                    <a:ext uri="{9D8B030D-6E8A-4147-A177-3AD203B41FA5}">
                      <a16:colId xmlns:a16="http://schemas.microsoft.com/office/drawing/2014/main" val="479871731"/>
                    </a:ext>
                  </a:extLst>
                </a:gridCol>
                <a:gridCol w="1581786">
                  <a:extLst>
                    <a:ext uri="{9D8B030D-6E8A-4147-A177-3AD203B41FA5}">
                      <a16:colId xmlns:a16="http://schemas.microsoft.com/office/drawing/2014/main" val="1690548563"/>
                    </a:ext>
                  </a:extLst>
                </a:gridCol>
                <a:gridCol w="1581786">
                  <a:extLst>
                    <a:ext uri="{9D8B030D-6E8A-4147-A177-3AD203B41FA5}">
                      <a16:colId xmlns:a16="http://schemas.microsoft.com/office/drawing/2014/main" val="2445628237"/>
                    </a:ext>
                  </a:extLst>
                </a:gridCol>
              </a:tblGrid>
              <a:tr h="60686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태그</a:t>
                      </a:r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발급</a:t>
                      </a:r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등록</a:t>
                      </a:r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806881"/>
                  </a:ext>
                </a:extLst>
              </a:tr>
              <a:tr h="6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IC</a:t>
                      </a:r>
                      <a:r>
                        <a:rPr lang="ko-KR" altLang="en-US" sz="20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칩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029285"/>
                  </a:ext>
                </a:extLst>
              </a:tr>
              <a:tr h="6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바코드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681252"/>
                  </a:ext>
                </a:extLst>
              </a:tr>
              <a:tr h="6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QR</a:t>
                      </a:r>
                      <a:r>
                        <a:rPr lang="ko-KR" altLang="en-US" sz="20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코드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1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5000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○</a:t>
                      </a: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89018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75666" y="231044"/>
            <a:ext cx="104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별 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DFA7F-DF1F-42B8-8A51-32BF43B2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55" y="2385323"/>
            <a:ext cx="546444" cy="426610"/>
          </a:xfrm>
          <a:prstGeom prst="rect">
            <a:avLst/>
          </a:prstGeom>
        </p:spPr>
      </p:pic>
      <p:pic>
        <p:nvPicPr>
          <p:cNvPr id="8" name="Picture 2" descr="ë°ì½ëì ëí ì´ë¯¸ì§ ê²ìê²°ê³¼">
            <a:extLst>
              <a:ext uri="{FF2B5EF4-FFF2-40B4-BE49-F238E27FC236}">
                <a16:creationId xmlns:a16="http://schemas.microsoft.com/office/drawing/2014/main" id="{49EFBAF6-6A02-463B-AE5F-61571283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07" y="3059032"/>
            <a:ext cx="467140" cy="2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4D036A-CEFE-493F-91C8-E7A24E9B30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0" y="3596249"/>
            <a:ext cx="333634" cy="3336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537362" y="1546452"/>
              <a:ext cx="12330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  차 별 성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5B3FB9-4521-4251-B051-26C21D847D46}"/>
              </a:ext>
            </a:extLst>
          </p:cNvPr>
          <p:cNvSpPr txBox="1">
            <a:spLocks/>
          </p:cNvSpPr>
          <p:nvPr/>
        </p:nvSpPr>
        <p:spPr>
          <a:xfrm>
            <a:off x="3764518" y="4814409"/>
            <a:ext cx="6075573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관리자 인터페이스를 만들어 시스템관리</a:t>
            </a:r>
            <a:endParaRPr lang="en-US" altLang="ko-KR" sz="1600" b="1" cap="none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  <a:p>
            <a:pPr marL="285750" indent="-28575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관리자용 </a:t>
            </a:r>
            <a:r>
              <a:rPr lang="en-US" altLang="ko-KR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QR</a:t>
            </a:r>
            <a:r>
              <a:rPr lang="ko-KR" altLang="en-US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코드 </a:t>
            </a:r>
            <a:r>
              <a:rPr lang="en-US" altLang="ko-KR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(</a:t>
            </a:r>
            <a:r>
              <a:rPr lang="ko-KR" altLang="en-US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고정 되어있어 </a:t>
            </a:r>
            <a:r>
              <a:rPr lang="en-US" altLang="ko-KR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Guest</a:t>
            </a:r>
            <a:r>
              <a:rPr lang="ko-KR" altLang="en-US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에게 발급 가능</a:t>
            </a:r>
            <a:r>
              <a:rPr lang="en-US" altLang="ko-KR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)</a:t>
            </a:r>
            <a:endParaRPr lang="en-US" altLang="ko-KR" sz="1600" b="1" cap="none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  <a:p>
            <a:pPr marL="285750" indent="-28575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출입문 열기 버튼</a:t>
            </a:r>
            <a:endParaRPr lang="en-US" altLang="ko-KR" sz="1600" b="1" cap="none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  <a:p>
            <a:pPr marL="285750" indent="-28575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방문자 확인기능</a:t>
            </a:r>
            <a:endParaRPr lang="en-US" altLang="ko-KR" sz="1600" b="1" dirty="0">
              <a:ln w="9525" cap="flat" cmpd="sng">
                <a:solidFill>
                  <a:schemeClr val="tx1">
                    <a:lumMod val="50000"/>
                    <a:lumOff val="50000"/>
                    <a:alpha val="49803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charset="0"/>
              <a:ea typeface="KoPub돋움체 Medium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76721-4641-481E-A86A-41FC5CD6BC8E}"/>
              </a:ext>
            </a:extLst>
          </p:cNvPr>
          <p:cNvSpPr txBox="1">
            <a:spLocks/>
          </p:cNvSpPr>
          <p:nvPr/>
        </p:nvSpPr>
        <p:spPr>
          <a:xfrm>
            <a:off x="2699894" y="1177120"/>
            <a:ext cx="212924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1. </a:t>
            </a:r>
            <a:r>
              <a:rPr lang="ko-KR" altLang="en-US" sz="24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기술 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622B0-177C-4D23-A31E-7712DB09D202}"/>
              </a:ext>
            </a:extLst>
          </p:cNvPr>
          <p:cNvSpPr txBox="1">
            <a:spLocks/>
          </p:cNvSpPr>
          <p:nvPr/>
        </p:nvSpPr>
        <p:spPr>
          <a:xfrm>
            <a:off x="2699894" y="4287877"/>
            <a:ext cx="2431664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2</a:t>
            </a:r>
            <a:r>
              <a:rPr lang="en-US" altLang="ko-KR" sz="24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. </a:t>
            </a:r>
            <a:r>
              <a:rPr lang="ko-KR" altLang="en-US" sz="2400" b="1" cap="none" dirty="0">
                <a:ln w="9525" cap="flat" cmpd="sng">
                  <a:solidFill>
                    <a:schemeClr val="tx1">
                      <a:lumMod val="50000"/>
                      <a:lumOff val="50000"/>
                      <a:alpha val="49803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charset="0"/>
                <a:ea typeface="KoPub돋움체 Medium" charset="0"/>
              </a:rPr>
              <a:t>관리자 기능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1312</Words>
  <Application>Microsoft Office PowerPoint</Application>
  <PresentationFormat>와이드스크린</PresentationFormat>
  <Paragraphs>415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HCI Poppy</vt:lpstr>
      <vt:lpstr>Kopu</vt:lpstr>
      <vt:lpstr>KoPub돋움체 </vt:lpstr>
      <vt:lpstr>KoPub돋움체 Bold</vt:lpstr>
      <vt:lpstr>KoPub돋움체 Light</vt:lpstr>
      <vt:lpstr>KoPub돋움체 Medium</vt:lpstr>
      <vt:lpstr>나눔고딕</vt:lpstr>
      <vt:lpstr>맑은 고딕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91</cp:revision>
  <dcterms:created xsi:type="dcterms:W3CDTF">2017-04-16T12:47:34Z</dcterms:created>
  <dcterms:modified xsi:type="dcterms:W3CDTF">2019-03-28T10:14:01Z</dcterms:modified>
</cp:coreProperties>
</file>